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3"/>
  </p:notesMasterIdLst>
  <p:sldIdLst>
    <p:sldId id="258" r:id="rId2"/>
    <p:sldId id="257" r:id="rId3"/>
    <p:sldId id="272" r:id="rId4"/>
    <p:sldId id="265" r:id="rId5"/>
    <p:sldId id="267" r:id="rId6"/>
    <p:sldId id="264" r:id="rId7"/>
    <p:sldId id="268" r:id="rId8"/>
    <p:sldId id="270" r:id="rId9"/>
    <p:sldId id="271" r:id="rId10"/>
    <p:sldId id="279" r:id="rId11"/>
    <p:sldId id="277" r:id="rId12"/>
    <p:sldId id="276" r:id="rId13"/>
    <p:sldId id="273" r:id="rId14"/>
    <p:sldId id="266" r:id="rId15"/>
    <p:sldId id="275" r:id="rId16"/>
    <p:sldId id="269" r:id="rId17"/>
    <p:sldId id="274" r:id="rId18"/>
    <p:sldId id="278" r:id="rId19"/>
    <p:sldId id="280" r:id="rId20"/>
    <p:sldId id="293" r:id="rId21"/>
    <p:sldId id="28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4" autoAdjust="0"/>
    <p:restoredTop sz="76444" autoAdjust="0"/>
  </p:normalViewPr>
  <p:slideViewPr>
    <p:cSldViewPr snapToGrid="0">
      <p:cViewPr varScale="1">
        <p:scale>
          <a:sx n="69" d="100"/>
          <a:sy n="69" d="100"/>
        </p:scale>
        <p:origin x="11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8DBBFC-F3CD-46DC-8791-3938C120C4EA}" type="datetimeFigureOut">
              <a:rPr lang="pl-PL" smtClean="0"/>
              <a:t>24.01.2019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0B2B4-91D7-4130-A57C-F9319517417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59789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err="1"/>
              <a:t>ProbleM</a:t>
            </a:r>
            <a:r>
              <a:rPr lang="pl-PL" dirty="0"/>
              <a:t> Z KOMUNIKACJĄ</a:t>
            </a:r>
          </a:p>
          <a:p>
            <a:r>
              <a:rPr lang="pl-PL" dirty="0"/>
              <a:t>AWKWARD DATA RECORDS</a:t>
            </a:r>
          </a:p>
          <a:p>
            <a:r>
              <a:rPr lang="pl-PL" dirty="0"/>
              <a:t>ODKRYCIE DUŻEGO WYPLYWU WILGOTNOŚCI NA WSKAZANIE ZANIECZYSZCZENIA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B2B4-91D7-4130-A57C-F9319517417F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80870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Konieczność prezentacji danych o dużo większej rozdzielczości czasowej</a:t>
            </a:r>
          </a:p>
          <a:p>
            <a:r>
              <a:rPr lang="pl-PL" dirty="0"/>
              <a:t>Ewolucja OCZEKIWAŃ KLIENTA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0B2B4-91D7-4130-A57C-F9319517417F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99098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24.01.2019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051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24.01.2019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43072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24.01.2019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9901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24.01.2019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22064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24.01.2019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3627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24.01.2019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9389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24.01.2019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4480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24.01.2019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31251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24.01.2019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8276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5F02DB5-8AA9-4118-86B8-FAFA979D7FF0}" type="datetimeFigureOut">
              <a:rPr lang="pl-PL" smtClean="0"/>
              <a:t>24.01.2019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5278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02DB5-8AA9-4118-86B8-FAFA979D7FF0}" type="datetimeFigureOut">
              <a:rPr lang="pl-PL" smtClean="0"/>
              <a:t>24.01.2019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6134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5F02DB5-8AA9-4118-86B8-FAFA979D7FF0}" type="datetimeFigureOut">
              <a:rPr lang="pl-PL" smtClean="0"/>
              <a:t>24.01.2019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EE73BF8-817D-4474-819F-1EEB1E8C592D}" type="slidenum">
              <a:rPr lang="pl-PL" smtClean="0"/>
              <a:t>‹#›</a:t>
            </a:fld>
            <a:endParaRPr lang="pl-PL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701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microsoft.com/office/2007/relationships/hdphoto" Target="../media/hdphoto3.wdp"/><Relationship Id="rId10" Type="http://schemas.microsoft.com/office/2007/relationships/hdphoto" Target="../media/hdphoto5.wdp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microsoft.com/office/2007/relationships/hdphoto" Target="../media/hdphoto2.wdp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999F20-DC9C-410B-9B29-BF3A7CD80B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l-PL" sz="5400" dirty="0"/>
              <a:t>Rozproszona sieć czujników zanieczyszczenia powietrza z uwzględnieniem wpływu wilgotności na uzyskane pomiary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13DE943-F4B1-4B08-9FED-C8ED3B18B3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IoT-GrupaC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544927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999F20-DC9C-410B-9B29-BF3A7CD80B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l-PL" sz="5400" dirty="0" err="1"/>
              <a:t>AirLution</a:t>
            </a:r>
            <a:r>
              <a:rPr lang="pl-PL" sz="5400" dirty="0"/>
              <a:t> 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13DE943-F4B1-4B08-9FED-C8ED3B18B3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IoT-GrupaC</a:t>
            </a:r>
            <a:r>
              <a:rPr lang="pl-PL" dirty="0"/>
              <a:t>  -&gt; ostatni sprint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2E9F191-873C-4F28-B113-E9883F725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08" b="100000" l="2262" r="97619">
                        <a14:foregroundMark x1="69048" y1="43264" x2="69048" y2="43264"/>
                        <a14:foregroundMark x1="50595" y1="35104" x2="50595" y2="35104"/>
                        <a14:foregroundMark x1="57500" y1="68311" x2="57500" y2="68311"/>
                        <a14:foregroundMark x1="56190" y1="73245" x2="56190" y2="73245"/>
                        <a14:foregroundMark x1="51786" y1="79317" x2="51786" y2="79317"/>
                        <a14:foregroundMark x1="46786" y1="89564" x2="46786" y2="89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965" y="1658088"/>
            <a:ext cx="3271755" cy="2052637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345EB887-685E-41FE-94D2-817DD02F0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9895" y1="63333" x2="39895" y2="63333"/>
                        <a14:foregroundMark x1="41789" y1="32963" x2="41789" y2="32963"/>
                        <a14:foregroundMark x1="64947" y1="49444" x2="64947" y2="49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1217" y="822452"/>
            <a:ext cx="1470100" cy="16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185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FDC319A1-EEA8-480D-89FE-29E2F203204A}"/>
              </a:ext>
            </a:extLst>
          </p:cNvPr>
          <p:cNvCxnSpPr/>
          <p:nvPr/>
        </p:nvCxnSpPr>
        <p:spPr>
          <a:xfrm>
            <a:off x="5943600" y="3087556"/>
            <a:ext cx="3568700" cy="189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mage result for Firebase logo">
            <a:extLst>
              <a:ext uri="{FF2B5EF4-FFF2-40B4-BE49-F238E27FC236}">
                <a16:creationId xmlns:a16="http://schemas.microsoft.com/office/drawing/2014/main" id="{72A5D7E5-E980-41B7-8714-3AC9A1245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209" y="4728894"/>
            <a:ext cx="3583709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A6BF2238-2C6F-4F4E-81D9-CFB6B7B78D7C}"/>
              </a:ext>
            </a:extLst>
          </p:cNvPr>
          <p:cNvCxnSpPr>
            <a:cxnSpLocks/>
          </p:cNvCxnSpPr>
          <p:nvPr/>
        </p:nvCxnSpPr>
        <p:spPr>
          <a:xfrm>
            <a:off x="1638300" y="936227"/>
            <a:ext cx="0" cy="192127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36C23C05-6F03-4845-9F03-D57B0ADAFE6A}"/>
              </a:ext>
            </a:extLst>
          </p:cNvPr>
          <p:cNvCxnSpPr>
            <a:cxnSpLocks/>
          </p:cNvCxnSpPr>
          <p:nvPr/>
        </p:nvCxnSpPr>
        <p:spPr>
          <a:xfrm>
            <a:off x="1638300" y="2870200"/>
            <a:ext cx="0" cy="21209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1F6E23F7-91E1-4259-962D-592359A3FD7B}"/>
              </a:ext>
            </a:extLst>
          </p:cNvPr>
          <p:cNvCxnSpPr>
            <a:cxnSpLocks/>
          </p:cNvCxnSpPr>
          <p:nvPr/>
        </p:nvCxnSpPr>
        <p:spPr>
          <a:xfrm>
            <a:off x="1638300" y="3087556"/>
            <a:ext cx="4204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>
            <a:extLst>
              <a:ext uri="{FF2B5EF4-FFF2-40B4-BE49-F238E27FC236}">
                <a16:creationId xmlns:a16="http://schemas.microsoft.com/office/drawing/2014/main" id="{9DCE7BDB-D84F-4386-AE12-867BEBBC1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209" y="245267"/>
            <a:ext cx="3960553" cy="2544762"/>
          </a:xfrm>
          <a:prstGeom prst="rect">
            <a:avLst/>
          </a:prstGeom>
        </p:spPr>
      </p:pic>
      <p:pic>
        <p:nvPicPr>
          <p:cNvPr id="1026" name="Picture 2" descr="Wemos D1 mini V2">
            <a:extLst>
              <a:ext uri="{FF2B5EF4-FFF2-40B4-BE49-F238E27FC236}">
                <a16:creationId xmlns:a16="http://schemas.microsoft.com/office/drawing/2014/main" id="{72028C6A-4965-4241-A14E-EA1A7062E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759" b="83241" l="18594" r="80781">
                        <a14:backgroundMark x1="58490" y1="75463" x2="58490" y2="75463"/>
                        <a14:backgroundMark x1="75625" y1="59352" x2="70625" y2="660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16" t="15305" r="17416" b="15305"/>
          <a:stretch/>
        </p:blipFill>
        <p:spPr bwMode="auto">
          <a:xfrm>
            <a:off x="421480" y="2214692"/>
            <a:ext cx="2656682" cy="159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cs 811">
            <a:extLst>
              <a:ext uri="{FF2B5EF4-FFF2-40B4-BE49-F238E27FC236}">
                <a16:creationId xmlns:a16="http://schemas.microsoft.com/office/drawing/2014/main" id="{A88A3224-E3CB-4636-82DA-866E298AE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4" b="11634"/>
          <a:stretch/>
        </p:blipFill>
        <p:spPr bwMode="auto">
          <a:xfrm>
            <a:off x="891778" y="350703"/>
            <a:ext cx="1493044" cy="114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5071463C-57B2-43D9-BCE7-C1BD0B2C85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3750" b="87344" l="10000" r="90000"/>
                    </a14:imgEffect>
                  </a14:imgLayer>
                </a14:imgProps>
              </a:ext>
            </a:extLst>
          </a:blip>
          <a:srcRect t="12419" b="12419"/>
          <a:stretch/>
        </p:blipFill>
        <p:spPr>
          <a:xfrm>
            <a:off x="421480" y="4610100"/>
            <a:ext cx="1797048" cy="1350694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A0A93494-5A80-4E89-A141-F63EC3FFB8F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1852" b="88056" l="33229" r="68906"/>
                    </a14:imgEffect>
                  </a14:imgLayer>
                </a14:imgProps>
              </a:ext>
            </a:extLst>
          </a:blip>
          <a:srcRect l="32236" t="11541" r="32236" b="11541"/>
          <a:stretch/>
        </p:blipFill>
        <p:spPr>
          <a:xfrm>
            <a:off x="5189933" y="2214691"/>
            <a:ext cx="1306587" cy="1591207"/>
          </a:xfrm>
          <a:prstGeom prst="rect">
            <a:avLst/>
          </a:prstGeo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1F934978-5E85-44FB-886C-5427E0294FE1}"/>
              </a:ext>
            </a:extLst>
          </p:cNvPr>
          <p:cNvCxnSpPr/>
          <p:nvPr/>
        </p:nvCxnSpPr>
        <p:spPr>
          <a:xfrm flipV="1">
            <a:off x="9962485" y="3010294"/>
            <a:ext cx="0" cy="1879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21904D09-042D-4695-A453-9297A675BB63}"/>
              </a:ext>
            </a:extLst>
          </p:cNvPr>
          <p:cNvSpPr txBox="1"/>
          <p:nvPr/>
        </p:nvSpPr>
        <p:spPr>
          <a:xfrm>
            <a:off x="3704244" y="2500868"/>
            <a:ext cx="192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WLAN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511D762F-5CE2-492F-A8C8-6AE17135B28C}"/>
              </a:ext>
            </a:extLst>
          </p:cNvPr>
          <p:cNvSpPr txBox="1"/>
          <p:nvPr/>
        </p:nvSpPr>
        <p:spPr>
          <a:xfrm>
            <a:off x="1828800" y="1790700"/>
            <a:ext cx="114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5CCA2B0-ED09-4B4B-BF83-4CC20AE81E4F}"/>
              </a:ext>
            </a:extLst>
          </p:cNvPr>
          <p:cNvSpPr txBox="1"/>
          <p:nvPr/>
        </p:nvSpPr>
        <p:spPr>
          <a:xfrm>
            <a:off x="8465127" y="2727228"/>
            <a:ext cx="310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PENDING</a:t>
            </a:r>
          </a:p>
        </p:txBody>
      </p:sp>
    </p:spTree>
    <p:extLst>
      <p:ext uri="{BB962C8B-B14F-4D97-AF65-F5344CB8AC3E}">
        <p14:creationId xmlns:p14="http://schemas.microsoft.com/office/powerpoint/2010/main" val="4237384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2D2C1B79-3396-4457-AD33-4E88623B7B6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26" y="1676400"/>
            <a:ext cx="11463548" cy="3505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32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4C27FED5-A5F9-4BAD-B372-4D49FB6D6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" t="-1" r="1425" b="7742"/>
          <a:stretch/>
        </p:blipFill>
        <p:spPr>
          <a:xfrm>
            <a:off x="4525047" y="3522378"/>
            <a:ext cx="4831080" cy="80857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Grupa 9">
            <a:extLst>
              <a:ext uri="{FF2B5EF4-FFF2-40B4-BE49-F238E27FC236}">
                <a16:creationId xmlns:a16="http://schemas.microsoft.com/office/drawing/2014/main" id="{DD26F7BC-D118-4E45-9A07-34FF5863A22C}"/>
              </a:ext>
            </a:extLst>
          </p:cNvPr>
          <p:cNvGrpSpPr/>
          <p:nvPr/>
        </p:nvGrpSpPr>
        <p:grpSpPr>
          <a:xfrm>
            <a:off x="4525047" y="4531387"/>
            <a:ext cx="1490831" cy="1003273"/>
            <a:chOff x="3380497" y="5001287"/>
            <a:chExt cx="1490831" cy="1003273"/>
          </a:xfrm>
        </p:grpSpPr>
        <p:pic>
          <p:nvPicPr>
            <p:cNvPr id="5" name="Obraz 4">
              <a:extLst>
                <a:ext uri="{FF2B5EF4-FFF2-40B4-BE49-F238E27FC236}">
                  <a16:creationId xmlns:a16="http://schemas.microsoft.com/office/drawing/2014/main" id="{ACEE53C9-6CB5-42C4-A9D9-37336B166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" r="9540" b="78167"/>
            <a:stretch/>
          </p:blipFill>
          <p:spPr>
            <a:xfrm>
              <a:off x="3380497" y="5001287"/>
              <a:ext cx="1490831" cy="71752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6" name="Obraz 5">
              <a:extLst>
                <a:ext uri="{FF2B5EF4-FFF2-40B4-BE49-F238E27FC236}">
                  <a16:creationId xmlns:a16="http://schemas.microsoft.com/office/drawing/2014/main" id="{536B28F8-C828-4CB8-A560-884F81041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9661" r="9540" b="1993"/>
            <a:stretch/>
          </p:blipFill>
          <p:spPr>
            <a:xfrm>
              <a:off x="3380497" y="5730240"/>
              <a:ext cx="1490831" cy="27432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1A737BF4-0CB4-47CF-9FAF-9EFCA2FB06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592856"/>
              </p:ext>
            </p:extLst>
          </p:nvPr>
        </p:nvGraphicFramePr>
        <p:xfrm>
          <a:off x="2032000" y="743849"/>
          <a:ext cx="2191337" cy="4940866"/>
        </p:xfrm>
        <a:graphic>
          <a:graphicData uri="http://schemas.openxmlformats.org/drawingml/2006/table">
            <a:tbl>
              <a:tblPr/>
              <a:tblGrid>
                <a:gridCol w="2191337">
                  <a:extLst>
                    <a:ext uri="{9D8B030D-6E8A-4147-A177-3AD203B41FA5}">
                      <a16:colId xmlns:a16="http://schemas.microsoft.com/office/drawing/2014/main" val="2634087578"/>
                    </a:ext>
                  </a:extLst>
                </a:gridCol>
              </a:tblGrid>
              <a:tr h="937169">
                <a:tc>
                  <a:txBody>
                    <a:bodyPr/>
                    <a:lstStyle/>
                    <a:p>
                      <a:pPr marR="7874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Part 1</a:t>
                      </a:r>
                      <a:endParaRPr lang="pl-PL" sz="3200" dirty="0">
                        <a:effectLst/>
                      </a:endParaRPr>
                    </a:p>
                    <a:p>
                      <a:pPr marR="7874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(Leszek Kupczyk,</a:t>
                      </a:r>
                      <a:endParaRPr lang="pl-PL" sz="3200" dirty="0">
                        <a:effectLst/>
                      </a:endParaRPr>
                    </a:p>
                    <a:p>
                      <a:pPr marR="7874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Mateusz Mazurkiewicz, Piotr Wanat)</a:t>
                      </a:r>
                      <a:endParaRPr lang="pl-PL" sz="3200" dirty="0">
                        <a:effectLst/>
                      </a:endParaRPr>
                    </a:p>
                  </a:txBody>
                  <a:tcPr marL="60073" marR="64364" marT="38618" marB="38618" anchor="ctr">
                    <a:lnL w="9525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4407701"/>
                  </a:ext>
                </a:extLst>
              </a:tr>
              <a:tr h="915047">
                <a:tc>
                  <a:txBody>
                    <a:bodyPr/>
                    <a:lstStyle/>
                    <a:p>
                      <a:pPr marR="7874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Part 2</a:t>
                      </a:r>
                      <a:endParaRPr lang="pl-PL" sz="3200" dirty="0">
                        <a:effectLst/>
                      </a:endParaRPr>
                    </a:p>
                    <a:p>
                      <a:pPr marR="7874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(Piotr Wanat)</a:t>
                      </a:r>
                      <a:endParaRPr lang="pl-PL" sz="3200" dirty="0">
                        <a:effectLst/>
                      </a:endParaRPr>
                    </a:p>
                  </a:txBody>
                  <a:tcPr marL="60073" marR="64364" marT="38618" marB="38618" anchor="ctr">
                    <a:lnL w="9525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660771"/>
                  </a:ext>
                </a:extLst>
              </a:tr>
              <a:tr h="915047">
                <a:tc>
                  <a:txBody>
                    <a:bodyPr/>
                    <a:lstStyle/>
                    <a:p>
                      <a:pPr marR="7874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Part 3</a:t>
                      </a:r>
                      <a:endParaRPr lang="pl-PL" sz="3200" dirty="0">
                        <a:effectLst/>
                      </a:endParaRPr>
                    </a:p>
                    <a:p>
                      <a:pPr marR="7874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(Kamil Sokołowski)</a:t>
                      </a:r>
                      <a:endParaRPr lang="pl-PL" sz="3200" dirty="0">
                        <a:effectLst/>
                      </a:endParaRPr>
                    </a:p>
                  </a:txBody>
                  <a:tcPr marL="60073" marR="64364" marT="38618" marB="38618" anchor="ctr">
                    <a:lnL w="9525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558883"/>
                  </a:ext>
                </a:extLst>
              </a:tr>
              <a:tr h="848896">
                <a:tc>
                  <a:txBody>
                    <a:bodyPr/>
                    <a:lstStyle/>
                    <a:p>
                      <a:pPr marR="7874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Part 4</a:t>
                      </a:r>
                      <a:endParaRPr lang="pl-PL" sz="3200" dirty="0">
                        <a:effectLst/>
                      </a:endParaRPr>
                    </a:p>
                    <a:p>
                      <a:pPr marR="7874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(Konrad </a:t>
                      </a:r>
                      <a:r>
                        <a:rPr lang="pl-PL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Gujda</a:t>
                      </a: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)</a:t>
                      </a:r>
                      <a:endParaRPr lang="pl-PL" sz="3200" dirty="0">
                        <a:effectLst/>
                      </a:endParaRPr>
                    </a:p>
                  </a:txBody>
                  <a:tcPr marL="60073" marR="64364" marT="38618" marB="38618" anchor="ctr">
                    <a:lnL w="9525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374805"/>
                  </a:ext>
                </a:extLst>
              </a:tr>
              <a:tr h="1324707">
                <a:tc>
                  <a:txBody>
                    <a:bodyPr/>
                    <a:lstStyle/>
                    <a:p>
                      <a:pPr marR="7874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Part 5</a:t>
                      </a:r>
                      <a:endParaRPr lang="pl-PL" sz="3200" dirty="0">
                        <a:effectLst/>
                      </a:endParaRPr>
                    </a:p>
                    <a:p>
                      <a:pPr marR="78740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l-PL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</a:rPr>
                        <a:t>(Marcin Kordas)</a:t>
                      </a:r>
                      <a:endParaRPr lang="pl-PL" sz="3200" dirty="0">
                        <a:effectLst/>
                      </a:endParaRPr>
                    </a:p>
                  </a:txBody>
                  <a:tcPr marL="60073" marR="64364" marT="38618" marB="38618" anchor="ctr">
                    <a:lnL w="9525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529096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B4A8E254-ACFD-44D8-AFD1-28E016DF48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689" y="290419"/>
            <a:ext cx="1696234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477652A2-985A-461E-AEA8-634BDF2482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7"/>
          <a:stretch/>
        </p:blipFill>
        <p:spPr>
          <a:xfrm>
            <a:off x="4525047" y="2750360"/>
            <a:ext cx="1374981" cy="571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F2727345-BB99-49D5-9DBE-9CCA3D925E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7"/>
          <a:stretch/>
        </p:blipFill>
        <p:spPr>
          <a:xfrm>
            <a:off x="4525047" y="1847076"/>
            <a:ext cx="1374981" cy="571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E2C40ED6-0500-4A24-AF86-3C0D5DCEB5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77"/>
          <a:stretch/>
        </p:blipFill>
        <p:spPr>
          <a:xfrm>
            <a:off x="4525047" y="902541"/>
            <a:ext cx="1374981" cy="5715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27" name="Picture 3" descr="Image result for gdocs logo">
            <a:extLst>
              <a:ext uri="{FF2B5EF4-FFF2-40B4-BE49-F238E27FC236}">
                <a16:creationId xmlns:a16="http://schemas.microsoft.com/office/drawing/2014/main" id="{F4624965-869B-4B16-94D7-6CCD06DAC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118" y="4440524"/>
            <a:ext cx="1639631" cy="1639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101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>
            <a:extLst>
              <a:ext uri="{FF2B5EF4-FFF2-40B4-BE49-F238E27FC236}">
                <a16:creationId xmlns:a16="http://schemas.microsoft.com/office/drawing/2014/main" id="{814B7A7F-6364-45AB-9549-7B9A04323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71" y="813143"/>
            <a:ext cx="4746171" cy="2246708"/>
          </a:xfrm>
          <a:prstGeom prst="rect">
            <a:avLst/>
          </a:prstGeom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id="{4BEA7384-D78E-4700-8788-57C22B4BD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861" y="748553"/>
            <a:ext cx="4475909" cy="2375887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BD1D0EB2-1515-443D-89EC-B84E3AB0AD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855" y="3328765"/>
            <a:ext cx="3853543" cy="2890158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232D3638-AEFD-4725-A975-5D3961BBC456}"/>
              </a:ext>
            </a:extLst>
          </p:cNvPr>
          <p:cNvSpPr txBox="1"/>
          <p:nvPr/>
        </p:nvSpPr>
        <p:spPr>
          <a:xfrm>
            <a:off x="555171" y="217021"/>
            <a:ext cx="5929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VISUALIZATION REDESIGN</a:t>
            </a:r>
          </a:p>
        </p:txBody>
      </p:sp>
    </p:spTree>
    <p:extLst>
      <p:ext uri="{BB962C8B-B14F-4D97-AF65-F5344CB8AC3E}">
        <p14:creationId xmlns:p14="http://schemas.microsoft.com/office/powerpoint/2010/main" val="943827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3CED560B-2A10-42F8-B5EC-C72B60EBF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181288"/>
            <a:ext cx="9575800" cy="6063624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E9CBA728-AEE7-4E66-AD09-30C5164E5D44}"/>
              </a:ext>
            </a:extLst>
          </p:cNvPr>
          <p:cNvPicPr/>
          <p:nvPr/>
        </p:nvPicPr>
        <p:blipFill rotWithShape="1">
          <a:blip r:embed="rId3"/>
          <a:srcRect l="7806" t="62830" r="9645" b="5646"/>
          <a:stretch/>
        </p:blipFill>
        <p:spPr bwMode="auto">
          <a:xfrm>
            <a:off x="355765" y="2197100"/>
            <a:ext cx="11480470" cy="2463800"/>
          </a:xfrm>
          <a:prstGeom prst="rect">
            <a:avLst/>
          </a:prstGeom>
          <a:ln w="9525" cap="flat" cmpd="sng" algn="ctr">
            <a:solidFill>
              <a:srgbClr val="4F81BD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7578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EE98CB85-DC05-4A20-B5E1-45332D113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1405"/>
            <a:ext cx="12192000" cy="5195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673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B9E1B707-2C15-4254-AB34-B96BA5716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5286"/>
            <a:ext cx="12192000" cy="540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515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B0415F1C-DCD8-491D-A905-423F26B7B1B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824" y="2933701"/>
            <a:ext cx="9780352" cy="9906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8060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32999F20-DC9C-410B-9B29-BF3A7CD80B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pl-PL" sz="5400" dirty="0" err="1"/>
              <a:t>AirLution</a:t>
            </a:r>
            <a:r>
              <a:rPr lang="pl-PL" sz="5400" dirty="0"/>
              <a:t> 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13DE943-F4B1-4B08-9FED-C8ED3B18B3D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IoT-GrupaC</a:t>
            </a:r>
            <a:r>
              <a:rPr lang="pl-PL" dirty="0"/>
              <a:t>  -&gt; (OSTATNI) ostatni sprint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2E9F191-873C-4F28-B113-E9883F725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08" b="100000" l="2262" r="97619">
                        <a14:foregroundMark x1="69048" y1="43264" x2="69048" y2="43264"/>
                        <a14:foregroundMark x1="50595" y1="35104" x2="50595" y2="35104"/>
                        <a14:foregroundMark x1="57500" y1="68311" x2="57500" y2="68311"/>
                        <a14:foregroundMark x1="56190" y1="73245" x2="56190" y2="73245"/>
                        <a14:foregroundMark x1="51786" y1="79317" x2="51786" y2="79317"/>
                        <a14:foregroundMark x1="46786" y1="89564" x2="46786" y2="89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2965" y="1658088"/>
            <a:ext cx="3271755" cy="2052637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345EB887-685E-41FE-94D2-817DD02F09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9895" y1="63333" x2="39895" y2="63333"/>
                        <a14:foregroundMark x1="41789" y1="32963" x2="41789" y2="32963"/>
                        <a14:foregroundMark x1="64947" y1="49444" x2="64947" y2="494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41217" y="822452"/>
            <a:ext cx="1470100" cy="1671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97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FDC319A1-EEA8-480D-89FE-29E2F203204A}"/>
              </a:ext>
            </a:extLst>
          </p:cNvPr>
          <p:cNvCxnSpPr/>
          <p:nvPr/>
        </p:nvCxnSpPr>
        <p:spPr>
          <a:xfrm>
            <a:off x="5943600" y="3087556"/>
            <a:ext cx="3568700" cy="189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mage result for Firebase logo">
            <a:extLst>
              <a:ext uri="{FF2B5EF4-FFF2-40B4-BE49-F238E27FC236}">
                <a16:creationId xmlns:a16="http://schemas.microsoft.com/office/drawing/2014/main" id="{72A5D7E5-E980-41B7-8714-3AC9A1245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209" y="4728894"/>
            <a:ext cx="3583709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A6BF2238-2C6F-4F4E-81D9-CFB6B7B78D7C}"/>
              </a:ext>
            </a:extLst>
          </p:cNvPr>
          <p:cNvCxnSpPr>
            <a:cxnSpLocks/>
          </p:cNvCxnSpPr>
          <p:nvPr/>
        </p:nvCxnSpPr>
        <p:spPr>
          <a:xfrm>
            <a:off x="1638300" y="936227"/>
            <a:ext cx="0" cy="192127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36C23C05-6F03-4845-9F03-D57B0ADAFE6A}"/>
              </a:ext>
            </a:extLst>
          </p:cNvPr>
          <p:cNvCxnSpPr>
            <a:cxnSpLocks/>
          </p:cNvCxnSpPr>
          <p:nvPr/>
        </p:nvCxnSpPr>
        <p:spPr>
          <a:xfrm>
            <a:off x="1638300" y="2870200"/>
            <a:ext cx="0" cy="21209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1F6E23F7-91E1-4259-962D-592359A3FD7B}"/>
              </a:ext>
            </a:extLst>
          </p:cNvPr>
          <p:cNvCxnSpPr>
            <a:cxnSpLocks/>
          </p:cNvCxnSpPr>
          <p:nvPr/>
        </p:nvCxnSpPr>
        <p:spPr>
          <a:xfrm>
            <a:off x="1638300" y="3087556"/>
            <a:ext cx="4204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>
            <a:extLst>
              <a:ext uri="{FF2B5EF4-FFF2-40B4-BE49-F238E27FC236}">
                <a16:creationId xmlns:a16="http://schemas.microsoft.com/office/drawing/2014/main" id="{9DCE7BDB-D84F-4386-AE12-867BEBBC1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209" y="245267"/>
            <a:ext cx="3960553" cy="2544762"/>
          </a:xfrm>
          <a:prstGeom prst="rect">
            <a:avLst/>
          </a:prstGeom>
        </p:spPr>
      </p:pic>
      <p:pic>
        <p:nvPicPr>
          <p:cNvPr id="1026" name="Picture 2" descr="Wemos D1 mini V2">
            <a:extLst>
              <a:ext uri="{FF2B5EF4-FFF2-40B4-BE49-F238E27FC236}">
                <a16:creationId xmlns:a16="http://schemas.microsoft.com/office/drawing/2014/main" id="{72028C6A-4965-4241-A14E-EA1A7062E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6" t="15305" r="17416" b="15305"/>
          <a:stretch/>
        </p:blipFill>
        <p:spPr bwMode="auto">
          <a:xfrm>
            <a:off x="421480" y="2214692"/>
            <a:ext cx="2656682" cy="159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cs 811">
            <a:extLst>
              <a:ext uri="{FF2B5EF4-FFF2-40B4-BE49-F238E27FC236}">
                <a16:creationId xmlns:a16="http://schemas.microsoft.com/office/drawing/2014/main" id="{A88A3224-E3CB-4636-82DA-866E298AE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4" b="11634"/>
          <a:stretch/>
        </p:blipFill>
        <p:spPr bwMode="auto">
          <a:xfrm>
            <a:off x="891778" y="350703"/>
            <a:ext cx="1493044" cy="114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5071463C-57B2-43D9-BCE7-C1BD0B2C85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419" b="12419"/>
          <a:stretch/>
        </p:blipFill>
        <p:spPr>
          <a:xfrm>
            <a:off x="421480" y="4610100"/>
            <a:ext cx="1797048" cy="1350694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A0A93494-5A80-4E89-A141-F63EC3FFB8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236" t="11541" r="32236" b="11541"/>
          <a:stretch/>
        </p:blipFill>
        <p:spPr>
          <a:xfrm>
            <a:off x="5189933" y="2214691"/>
            <a:ext cx="1306587" cy="1591207"/>
          </a:xfrm>
          <a:prstGeom prst="rect">
            <a:avLst/>
          </a:prstGeo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1F934978-5E85-44FB-886C-5427E0294FE1}"/>
              </a:ext>
            </a:extLst>
          </p:cNvPr>
          <p:cNvCxnSpPr/>
          <p:nvPr/>
        </p:nvCxnSpPr>
        <p:spPr>
          <a:xfrm flipV="1">
            <a:off x="9962485" y="3010294"/>
            <a:ext cx="0" cy="1879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21904D09-042D-4695-A453-9297A675BB63}"/>
              </a:ext>
            </a:extLst>
          </p:cNvPr>
          <p:cNvSpPr txBox="1"/>
          <p:nvPr/>
        </p:nvSpPr>
        <p:spPr>
          <a:xfrm>
            <a:off x="3704244" y="2500868"/>
            <a:ext cx="192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WLAN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511D762F-5CE2-492F-A8C8-6AE17135B28C}"/>
              </a:ext>
            </a:extLst>
          </p:cNvPr>
          <p:cNvSpPr txBox="1"/>
          <p:nvPr/>
        </p:nvSpPr>
        <p:spPr>
          <a:xfrm>
            <a:off x="1828800" y="1790700"/>
            <a:ext cx="114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811184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Łącznik prosty 1">
            <a:extLst>
              <a:ext uri="{FF2B5EF4-FFF2-40B4-BE49-F238E27FC236}">
                <a16:creationId xmlns:a16="http://schemas.microsoft.com/office/drawing/2014/main" id="{D2B4113C-9CE8-4816-AF7D-49ED5E6FE3B6}"/>
              </a:ext>
            </a:extLst>
          </p:cNvPr>
          <p:cNvCxnSpPr>
            <a:cxnSpLocks/>
          </p:cNvCxnSpPr>
          <p:nvPr/>
        </p:nvCxnSpPr>
        <p:spPr>
          <a:xfrm>
            <a:off x="1155093" y="4257451"/>
            <a:ext cx="10244670" cy="0"/>
          </a:xfrm>
          <a:prstGeom prst="lin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Łącznik prosty 2">
            <a:extLst>
              <a:ext uri="{FF2B5EF4-FFF2-40B4-BE49-F238E27FC236}">
                <a16:creationId xmlns:a16="http://schemas.microsoft.com/office/drawing/2014/main" id="{9346D55B-B30F-40CE-8C5F-6F1315073E60}"/>
              </a:ext>
            </a:extLst>
          </p:cNvPr>
          <p:cNvCxnSpPr/>
          <p:nvPr/>
        </p:nvCxnSpPr>
        <p:spPr>
          <a:xfrm>
            <a:off x="1377402" y="4108256"/>
            <a:ext cx="0" cy="298389"/>
          </a:xfrm>
          <a:prstGeom prst="lin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Łącznik prosty 3">
            <a:extLst>
              <a:ext uri="{FF2B5EF4-FFF2-40B4-BE49-F238E27FC236}">
                <a16:creationId xmlns:a16="http://schemas.microsoft.com/office/drawing/2014/main" id="{B854445C-B076-4CFF-85E4-ED0C6BCE484B}"/>
              </a:ext>
            </a:extLst>
          </p:cNvPr>
          <p:cNvCxnSpPr/>
          <p:nvPr/>
        </p:nvCxnSpPr>
        <p:spPr>
          <a:xfrm>
            <a:off x="2769885" y="4111893"/>
            <a:ext cx="0" cy="298389"/>
          </a:xfrm>
          <a:prstGeom prst="line">
            <a:avLst/>
          </a:prstGeom>
          <a:ln w="571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6A6A7966-98A2-4B13-BCF3-ECB53BE82D07}"/>
              </a:ext>
            </a:extLst>
          </p:cNvPr>
          <p:cNvCxnSpPr/>
          <p:nvPr/>
        </p:nvCxnSpPr>
        <p:spPr>
          <a:xfrm>
            <a:off x="2769885" y="4120486"/>
            <a:ext cx="0" cy="298389"/>
          </a:xfrm>
          <a:prstGeom prst="line">
            <a:avLst/>
          </a:prstGeom>
          <a:ln w="571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DC4BA310-F95B-4A83-9C70-9AAB44DE61E9}"/>
              </a:ext>
            </a:extLst>
          </p:cNvPr>
          <p:cNvCxnSpPr/>
          <p:nvPr/>
        </p:nvCxnSpPr>
        <p:spPr>
          <a:xfrm>
            <a:off x="4162369" y="4117544"/>
            <a:ext cx="0" cy="298389"/>
          </a:xfrm>
          <a:prstGeom prst="lin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1928CF88-93B5-4F75-8105-A2AA1CF9F475}"/>
              </a:ext>
            </a:extLst>
          </p:cNvPr>
          <p:cNvCxnSpPr/>
          <p:nvPr/>
        </p:nvCxnSpPr>
        <p:spPr>
          <a:xfrm>
            <a:off x="2769885" y="4096027"/>
            <a:ext cx="0" cy="298389"/>
          </a:xfrm>
          <a:prstGeom prst="lin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665F0102-AFDA-4A3F-B966-11C7F2635A23}"/>
              </a:ext>
            </a:extLst>
          </p:cNvPr>
          <p:cNvCxnSpPr/>
          <p:nvPr/>
        </p:nvCxnSpPr>
        <p:spPr>
          <a:xfrm>
            <a:off x="5554853" y="4111893"/>
            <a:ext cx="0" cy="298389"/>
          </a:xfrm>
          <a:prstGeom prst="lin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F864AB76-EAA4-4BC8-BD3B-99DCB8D5AE73}"/>
              </a:ext>
            </a:extLst>
          </p:cNvPr>
          <p:cNvCxnSpPr/>
          <p:nvPr/>
        </p:nvCxnSpPr>
        <p:spPr>
          <a:xfrm>
            <a:off x="6947337" y="4108256"/>
            <a:ext cx="0" cy="298389"/>
          </a:xfrm>
          <a:prstGeom prst="lin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Łącznik prosty 9">
            <a:extLst>
              <a:ext uri="{FF2B5EF4-FFF2-40B4-BE49-F238E27FC236}">
                <a16:creationId xmlns:a16="http://schemas.microsoft.com/office/drawing/2014/main" id="{01AAE131-809E-433D-8F44-1B26E0C82404}"/>
              </a:ext>
            </a:extLst>
          </p:cNvPr>
          <p:cNvCxnSpPr/>
          <p:nvPr/>
        </p:nvCxnSpPr>
        <p:spPr>
          <a:xfrm>
            <a:off x="8339821" y="4111893"/>
            <a:ext cx="0" cy="298389"/>
          </a:xfrm>
          <a:prstGeom prst="line">
            <a:avLst/>
          </a:prstGeom>
          <a:ln w="571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Łącznik prosty 10">
            <a:extLst>
              <a:ext uri="{FF2B5EF4-FFF2-40B4-BE49-F238E27FC236}">
                <a16:creationId xmlns:a16="http://schemas.microsoft.com/office/drawing/2014/main" id="{0FC4F87A-BF0C-4E98-B3C9-4F8A1A6FEE50}"/>
              </a:ext>
            </a:extLst>
          </p:cNvPr>
          <p:cNvCxnSpPr/>
          <p:nvPr/>
        </p:nvCxnSpPr>
        <p:spPr>
          <a:xfrm>
            <a:off x="8339821" y="4104619"/>
            <a:ext cx="0" cy="298389"/>
          </a:xfrm>
          <a:prstGeom prst="lin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FBA45CC2-9060-486F-A969-F0736308ABD0}"/>
              </a:ext>
            </a:extLst>
          </p:cNvPr>
          <p:cNvCxnSpPr/>
          <p:nvPr/>
        </p:nvCxnSpPr>
        <p:spPr>
          <a:xfrm>
            <a:off x="9732305" y="4110270"/>
            <a:ext cx="0" cy="298389"/>
          </a:xfrm>
          <a:prstGeom prst="lin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Łącznik prosty 12">
            <a:extLst>
              <a:ext uri="{FF2B5EF4-FFF2-40B4-BE49-F238E27FC236}">
                <a16:creationId xmlns:a16="http://schemas.microsoft.com/office/drawing/2014/main" id="{DCC28636-657D-4F76-A725-97741B232F93}"/>
              </a:ext>
            </a:extLst>
          </p:cNvPr>
          <p:cNvCxnSpPr/>
          <p:nvPr/>
        </p:nvCxnSpPr>
        <p:spPr>
          <a:xfrm>
            <a:off x="11124789" y="4120486"/>
            <a:ext cx="0" cy="298389"/>
          </a:xfrm>
          <a:prstGeom prst="line">
            <a:avLst/>
          </a:prstGeom>
          <a:ln w="5715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ole tekstowe 13">
            <a:extLst>
              <a:ext uri="{FF2B5EF4-FFF2-40B4-BE49-F238E27FC236}">
                <a16:creationId xmlns:a16="http://schemas.microsoft.com/office/drawing/2014/main" id="{F3824070-FC71-4848-95C8-49B89B3419FF}"/>
              </a:ext>
            </a:extLst>
          </p:cNvPr>
          <p:cNvSpPr txBox="1"/>
          <p:nvPr/>
        </p:nvSpPr>
        <p:spPr>
          <a:xfrm>
            <a:off x="2155075" y="4518847"/>
            <a:ext cx="1193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latin typeface="Convection Condensed" panose="020B0604040501040203" pitchFamily="34" charset="0"/>
              </a:rPr>
              <a:t>30.10</a:t>
            </a:r>
          </a:p>
        </p:txBody>
      </p:sp>
      <p:sp>
        <p:nvSpPr>
          <p:cNvPr id="15" name="pole tekstowe 14">
            <a:extLst>
              <a:ext uri="{FF2B5EF4-FFF2-40B4-BE49-F238E27FC236}">
                <a16:creationId xmlns:a16="http://schemas.microsoft.com/office/drawing/2014/main" id="{82459E39-94D9-44A4-AECC-C03951BC8461}"/>
              </a:ext>
            </a:extLst>
          </p:cNvPr>
          <p:cNvSpPr txBox="1"/>
          <p:nvPr/>
        </p:nvSpPr>
        <p:spPr>
          <a:xfrm>
            <a:off x="3521350" y="4513915"/>
            <a:ext cx="1193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latin typeface="Convection Condensed" panose="020B0604040501040203" pitchFamily="34" charset="0"/>
              </a:rPr>
              <a:t>13.11</a:t>
            </a:r>
          </a:p>
        </p:txBody>
      </p:sp>
      <p:sp>
        <p:nvSpPr>
          <p:cNvPr id="16" name="pole tekstowe 15">
            <a:extLst>
              <a:ext uri="{FF2B5EF4-FFF2-40B4-BE49-F238E27FC236}">
                <a16:creationId xmlns:a16="http://schemas.microsoft.com/office/drawing/2014/main" id="{78B0A401-6250-45C3-AA92-DAACCACC6813}"/>
              </a:ext>
            </a:extLst>
          </p:cNvPr>
          <p:cNvSpPr txBox="1"/>
          <p:nvPr/>
        </p:nvSpPr>
        <p:spPr>
          <a:xfrm>
            <a:off x="4949060" y="4518847"/>
            <a:ext cx="1193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latin typeface="Convection Condensed" panose="020B0604040501040203" pitchFamily="34" charset="0"/>
              </a:rPr>
              <a:t>27.11</a:t>
            </a:r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19728D56-107E-4510-86B8-91653C153D86}"/>
              </a:ext>
            </a:extLst>
          </p:cNvPr>
          <p:cNvSpPr txBox="1"/>
          <p:nvPr/>
        </p:nvSpPr>
        <p:spPr>
          <a:xfrm>
            <a:off x="6350557" y="4518880"/>
            <a:ext cx="1193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latin typeface="Convection Condensed" panose="020B0604040501040203" pitchFamily="34" charset="0"/>
              </a:rPr>
              <a:t>11.12</a:t>
            </a:r>
          </a:p>
        </p:txBody>
      </p:sp>
      <p:sp>
        <p:nvSpPr>
          <p:cNvPr id="18" name="pole tekstowe 17">
            <a:extLst>
              <a:ext uri="{FF2B5EF4-FFF2-40B4-BE49-F238E27FC236}">
                <a16:creationId xmlns:a16="http://schemas.microsoft.com/office/drawing/2014/main" id="{1062B502-7698-4C44-AD77-DD134D1C1A17}"/>
              </a:ext>
            </a:extLst>
          </p:cNvPr>
          <p:cNvSpPr txBox="1"/>
          <p:nvPr/>
        </p:nvSpPr>
        <p:spPr>
          <a:xfrm>
            <a:off x="2778923" y="3250488"/>
            <a:ext cx="4177443" cy="36933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pl-PL" dirty="0" err="1">
                <a:latin typeface="Convection Condensed" panose="020B0604040501040203" pitchFamily="34" charset="0"/>
              </a:rPr>
              <a:t>Sensors</a:t>
            </a:r>
            <a:endParaRPr lang="pl-PL" dirty="0">
              <a:latin typeface="Convection Condensed" panose="020B0604040501040203" pitchFamily="34" charset="0"/>
            </a:endParaRPr>
          </a:p>
        </p:txBody>
      </p:sp>
      <p:sp>
        <p:nvSpPr>
          <p:cNvPr id="19" name="pole tekstowe 18">
            <a:extLst>
              <a:ext uri="{FF2B5EF4-FFF2-40B4-BE49-F238E27FC236}">
                <a16:creationId xmlns:a16="http://schemas.microsoft.com/office/drawing/2014/main" id="{82438171-5791-48C9-87B8-9E98F09B52E1}"/>
              </a:ext>
            </a:extLst>
          </p:cNvPr>
          <p:cNvSpPr txBox="1"/>
          <p:nvPr/>
        </p:nvSpPr>
        <p:spPr>
          <a:xfrm>
            <a:off x="2787958" y="2743741"/>
            <a:ext cx="4168409" cy="369332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pl-PL" dirty="0">
                <a:latin typeface="Convection Condensed" panose="020B0604040501040203" pitchFamily="34" charset="0"/>
              </a:rPr>
              <a:t>Broker</a:t>
            </a:r>
          </a:p>
        </p:txBody>
      </p:sp>
      <p:sp>
        <p:nvSpPr>
          <p:cNvPr id="20" name="pole tekstowe 19">
            <a:extLst>
              <a:ext uri="{FF2B5EF4-FFF2-40B4-BE49-F238E27FC236}">
                <a16:creationId xmlns:a16="http://schemas.microsoft.com/office/drawing/2014/main" id="{1D282BA6-454F-4AFF-9E80-907406BA89ED}"/>
              </a:ext>
            </a:extLst>
          </p:cNvPr>
          <p:cNvSpPr txBox="1"/>
          <p:nvPr/>
        </p:nvSpPr>
        <p:spPr>
          <a:xfrm>
            <a:off x="2778923" y="2233754"/>
            <a:ext cx="1383457" cy="36933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pl-PL" dirty="0">
                <a:latin typeface="Convection Condensed" panose="020B0604040501040203" pitchFamily="34" charset="0"/>
              </a:rPr>
              <a:t>Gateway</a:t>
            </a:r>
          </a:p>
        </p:txBody>
      </p:sp>
      <p:sp>
        <p:nvSpPr>
          <p:cNvPr id="22" name="pole tekstowe 21">
            <a:extLst>
              <a:ext uri="{FF2B5EF4-FFF2-40B4-BE49-F238E27FC236}">
                <a16:creationId xmlns:a16="http://schemas.microsoft.com/office/drawing/2014/main" id="{FA1CDEB0-7E9E-4A8A-BFD1-30B61048CF96}"/>
              </a:ext>
            </a:extLst>
          </p:cNvPr>
          <p:cNvSpPr txBox="1"/>
          <p:nvPr/>
        </p:nvSpPr>
        <p:spPr>
          <a:xfrm>
            <a:off x="5523149" y="2229953"/>
            <a:ext cx="2893795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pl-PL" dirty="0" err="1">
                <a:latin typeface="Convection Condensed" panose="020B0604040501040203" pitchFamily="34" charset="0"/>
              </a:rPr>
              <a:t>Documentation</a:t>
            </a:r>
            <a:endParaRPr lang="pl-PL" dirty="0">
              <a:latin typeface="Convection Condensed" panose="020B0604040501040203" pitchFamily="34" charset="0"/>
            </a:endParaRPr>
          </a:p>
        </p:txBody>
      </p:sp>
      <p:sp>
        <p:nvSpPr>
          <p:cNvPr id="27" name="pole tekstowe 26">
            <a:extLst>
              <a:ext uri="{FF2B5EF4-FFF2-40B4-BE49-F238E27FC236}">
                <a16:creationId xmlns:a16="http://schemas.microsoft.com/office/drawing/2014/main" id="{29A1C12E-A9D1-41AC-99FD-DCA82272AC0C}"/>
              </a:ext>
            </a:extLst>
          </p:cNvPr>
          <p:cNvSpPr txBox="1"/>
          <p:nvPr/>
        </p:nvSpPr>
        <p:spPr>
          <a:xfrm>
            <a:off x="7769255" y="4521047"/>
            <a:ext cx="1193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latin typeface="Convection Condensed" panose="020B0604040501040203" pitchFamily="34" charset="0"/>
              </a:rPr>
              <a:t>18.12</a:t>
            </a:r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2A5D5EAD-D7C9-4D38-A0A0-76F4F2781BCA}"/>
              </a:ext>
            </a:extLst>
          </p:cNvPr>
          <p:cNvSpPr txBox="1"/>
          <p:nvPr/>
        </p:nvSpPr>
        <p:spPr>
          <a:xfrm>
            <a:off x="9135529" y="4514182"/>
            <a:ext cx="1193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latin typeface="Convection Condensed" panose="020B0604040501040203" pitchFamily="34" charset="0"/>
              </a:rPr>
              <a:t>8.1</a:t>
            </a:r>
          </a:p>
        </p:txBody>
      </p:sp>
      <p:cxnSp>
        <p:nvCxnSpPr>
          <p:cNvPr id="23" name="Łącznik prosty 22">
            <a:extLst>
              <a:ext uri="{FF2B5EF4-FFF2-40B4-BE49-F238E27FC236}">
                <a16:creationId xmlns:a16="http://schemas.microsoft.com/office/drawing/2014/main" id="{29920426-3F5D-4B2B-A046-76B27EA258D6}"/>
              </a:ext>
            </a:extLst>
          </p:cNvPr>
          <p:cNvCxnSpPr>
            <a:cxnSpLocks/>
          </p:cNvCxnSpPr>
          <p:nvPr/>
        </p:nvCxnSpPr>
        <p:spPr>
          <a:xfrm>
            <a:off x="2769884" y="1811439"/>
            <a:ext cx="0" cy="2239894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Łącznik prosty 23">
            <a:extLst>
              <a:ext uri="{FF2B5EF4-FFF2-40B4-BE49-F238E27FC236}">
                <a16:creationId xmlns:a16="http://schemas.microsoft.com/office/drawing/2014/main" id="{0CDDE47C-2BA7-49D7-AB20-EA14DF2819DE}"/>
              </a:ext>
            </a:extLst>
          </p:cNvPr>
          <p:cNvCxnSpPr>
            <a:cxnSpLocks/>
          </p:cNvCxnSpPr>
          <p:nvPr/>
        </p:nvCxnSpPr>
        <p:spPr>
          <a:xfrm>
            <a:off x="4162369" y="1811439"/>
            <a:ext cx="9017" cy="2267045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B67E29DC-8DE0-4516-86F5-2FFE24E9347A}"/>
              </a:ext>
            </a:extLst>
          </p:cNvPr>
          <p:cNvCxnSpPr>
            <a:cxnSpLocks/>
          </p:cNvCxnSpPr>
          <p:nvPr/>
        </p:nvCxnSpPr>
        <p:spPr>
          <a:xfrm flipH="1">
            <a:off x="6950167" y="2673331"/>
            <a:ext cx="19736" cy="1514974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Łącznik prosty 34">
            <a:extLst>
              <a:ext uri="{FF2B5EF4-FFF2-40B4-BE49-F238E27FC236}">
                <a16:creationId xmlns:a16="http://schemas.microsoft.com/office/drawing/2014/main" id="{741D4462-BB83-4B20-ACBB-1DF5DFDCE90D}"/>
              </a:ext>
            </a:extLst>
          </p:cNvPr>
          <p:cNvCxnSpPr>
            <a:cxnSpLocks/>
          </p:cNvCxnSpPr>
          <p:nvPr/>
        </p:nvCxnSpPr>
        <p:spPr>
          <a:xfrm>
            <a:off x="5543159" y="1784289"/>
            <a:ext cx="9017" cy="2267045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ole tekstowe 20">
            <a:extLst>
              <a:ext uri="{FF2B5EF4-FFF2-40B4-BE49-F238E27FC236}">
                <a16:creationId xmlns:a16="http://schemas.microsoft.com/office/drawing/2014/main" id="{4DDA6B78-E146-4D27-A902-C95D60F2EAC6}"/>
              </a:ext>
            </a:extLst>
          </p:cNvPr>
          <p:cNvSpPr txBox="1"/>
          <p:nvPr/>
        </p:nvSpPr>
        <p:spPr>
          <a:xfrm>
            <a:off x="2778925" y="3769244"/>
            <a:ext cx="6953381" cy="3693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pl-PL" dirty="0" err="1">
                <a:latin typeface="Convection Condensed" panose="020B0604040501040203" pitchFamily="34" charset="0"/>
              </a:rPr>
              <a:t>Visualization</a:t>
            </a:r>
            <a:endParaRPr lang="pl-PL" dirty="0">
              <a:latin typeface="Convection Condensed" panose="020B0604040501040203" pitchFamily="34" charset="0"/>
            </a:endParaRPr>
          </a:p>
        </p:txBody>
      </p:sp>
      <p:cxnSp>
        <p:nvCxnSpPr>
          <p:cNvPr id="26" name="Łącznik prosty 25">
            <a:extLst>
              <a:ext uri="{FF2B5EF4-FFF2-40B4-BE49-F238E27FC236}">
                <a16:creationId xmlns:a16="http://schemas.microsoft.com/office/drawing/2014/main" id="{8CF9F88A-3F0B-4540-9058-01C1E5C77758}"/>
              </a:ext>
            </a:extLst>
          </p:cNvPr>
          <p:cNvCxnSpPr>
            <a:cxnSpLocks/>
          </p:cNvCxnSpPr>
          <p:nvPr/>
        </p:nvCxnSpPr>
        <p:spPr>
          <a:xfrm>
            <a:off x="9732305" y="3140165"/>
            <a:ext cx="0" cy="938319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upa 48">
            <a:extLst>
              <a:ext uri="{FF2B5EF4-FFF2-40B4-BE49-F238E27FC236}">
                <a16:creationId xmlns:a16="http://schemas.microsoft.com/office/drawing/2014/main" id="{1DA0064A-6CD8-4029-953E-C61066DECB53}"/>
              </a:ext>
            </a:extLst>
          </p:cNvPr>
          <p:cNvGrpSpPr/>
          <p:nvPr/>
        </p:nvGrpSpPr>
        <p:grpSpPr>
          <a:xfrm>
            <a:off x="580572" y="6117310"/>
            <a:ext cx="1946792" cy="425500"/>
            <a:chOff x="551543" y="6036176"/>
            <a:chExt cx="2556393" cy="558739"/>
          </a:xfrm>
        </p:grpSpPr>
        <p:grpSp>
          <p:nvGrpSpPr>
            <p:cNvPr id="50" name="Grupa 49">
              <a:extLst>
                <a:ext uri="{FF2B5EF4-FFF2-40B4-BE49-F238E27FC236}">
                  <a16:creationId xmlns:a16="http://schemas.microsoft.com/office/drawing/2014/main" id="{8B5158F5-7893-4CD5-A504-6851FDE4D20B}"/>
                </a:ext>
              </a:extLst>
            </p:cNvPr>
            <p:cNvGrpSpPr/>
            <p:nvPr/>
          </p:nvGrpSpPr>
          <p:grpSpPr>
            <a:xfrm>
              <a:off x="551543" y="6036176"/>
              <a:ext cx="726636" cy="558739"/>
              <a:chOff x="3891384" y="1170828"/>
              <a:chExt cx="3352800" cy="2578101"/>
            </a:xfrm>
          </p:grpSpPr>
          <p:sp>
            <p:nvSpPr>
              <p:cNvPr id="52" name="Prostokąt: zaokrąglone rogi 51">
                <a:extLst>
                  <a:ext uri="{FF2B5EF4-FFF2-40B4-BE49-F238E27FC236}">
                    <a16:creationId xmlns:a16="http://schemas.microsoft.com/office/drawing/2014/main" id="{AF4AA1C4-2DB6-491F-85EE-92A382869D65}"/>
                  </a:ext>
                </a:extLst>
              </p:cNvPr>
              <p:cNvSpPr/>
              <p:nvPr/>
            </p:nvSpPr>
            <p:spPr>
              <a:xfrm>
                <a:off x="3891384" y="1170829"/>
                <a:ext cx="3352800" cy="2578100"/>
              </a:xfrm>
              <a:prstGeom prst="round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grpSp>
            <p:nvGrpSpPr>
              <p:cNvPr id="53" name="Grupa 52">
                <a:extLst>
                  <a:ext uri="{FF2B5EF4-FFF2-40B4-BE49-F238E27FC236}">
                    <a16:creationId xmlns:a16="http://schemas.microsoft.com/office/drawing/2014/main" id="{144F1BE2-F334-43C4-8DA3-A47357BA7BDB}"/>
                  </a:ext>
                </a:extLst>
              </p:cNvPr>
              <p:cNvGrpSpPr/>
              <p:nvPr/>
            </p:nvGrpSpPr>
            <p:grpSpPr>
              <a:xfrm>
                <a:off x="4211410" y="1170828"/>
                <a:ext cx="2712748" cy="2394786"/>
                <a:chOff x="3916549" y="875681"/>
                <a:chExt cx="3271755" cy="2888273"/>
              </a:xfrm>
            </p:grpSpPr>
            <p:pic>
              <p:nvPicPr>
                <p:cNvPr id="54" name="Obraz 53">
                  <a:extLst>
                    <a:ext uri="{FF2B5EF4-FFF2-40B4-BE49-F238E27FC236}">
                      <a16:creationId xmlns:a16="http://schemas.microsoft.com/office/drawing/2014/main" id="{361863BA-4165-43AF-85EC-9780F7A09F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1708" b="100000" l="2262" r="97619">
                              <a14:foregroundMark x1="69048" y1="43264" x2="69048" y2="43264"/>
                              <a14:foregroundMark x1="50595" y1="35104" x2="50595" y2="35104"/>
                              <a14:foregroundMark x1="57500" y1="68311" x2="57500" y2="68311"/>
                              <a14:foregroundMark x1="56190" y1="73245" x2="56190" y2="73245"/>
                              <a14:foregroundMark x1="51786" y1="79317" x2="51786" y2="79317"/>
                              <a14:foregroundMark x1="46786" y1="89564" x2="46786" y2="89564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16549" y="1711317"/>
                  <a:ext cx="3271755" cy="2052637"/>
                </a:xfrm>
                <a:prstGeom prst="rect">
                  <a:avLst/>
                </a:prstGeom>
              </p:spPr>
            </p:pic>
            <p:pic>
              <p:nvPicPr>
                <p:cNvPr id="55" name="Obraz 54">
                  <a:extLst>
                    <a:ext uri="{FF2B5EF4-FFF2-40B4-BE49-F238E27FC236}">
                      <a16:creationId xmlns:a16="http://schemas.microsoft.com/office/drawing/2014/main" id="{671528E4-1223-468D-BA1A-6591238DF1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backgroundRemoval t="10000" b="90000" l="10000" r="90000">
                              <a14:foregroundMark x1="39895" y1="63333" x2="39895" y2="63333"/>
                              <a14:foregroundMark x1="41789" y1="32963" x2="41789" y2="32963"/>
                              <a14:foregroundMark x1="64947" y1="49444" x2="64947" y2="49444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34801" y="875681"/>
                  <a:ext cx="1470100" cy="1671272"/>
                </a:xfrm>
                <a:prstGeom prst="rect">
                  <a:avLst/>
                </a:prstGeom>
              </p:spPr>
            </p:pic>
          </p:grpSp>
        </p:grpSp>
        <p:pic>
          <p:nvPicPr>
            <p:cNvPr id="51" name="Obraz 50">
              <a:extLst>
                <a:ext uri="{FF2B5EF4-FFF2-40B4-BE49-F238E27FC236}">
                  <a16:creationId xmlns:a16="http://schemas.microsoft.com/office/drawing/2014/main" id="{2680080D-2187-44EF-BA4D-244136C72C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1043" t="64730" r="32888" b="11992"/>
            <a:stretch/>
          </p:blipFill>
          <p:spPr>
            <a:xfrm>
              <a:off x="1278179" y="6068033"/>
              <a:ext cx="1829757" cy="495023"/>
            </a:xfrm>
            <a:prstGeom prst="rect">
              <a:avLst/>
            </a:prstGeom>
          </p:spPr>
        </p:pic>
      </p:grpSp>
      <p:cxnSp>
        <p:nvCxnSpPr>
          <p:cNvPr id="37" name="Łącznik prosty 36">
            <a:extLst>
              <a:ext uri="{FF2B5EF4-FFF2-40B4-BE49-F238E27FC236}">
                <a16:creationId xmlns:a16="http://schemas.microsoft.com/office/drawing/2014/main" id="{2699343F-117A-42D0-9801-3EF994E2FD81}"/>
              </a:ext>
            </a:extLst>
          </p:cNvPr>
          <p:cNvCxnSpPr>
            <a:cxnSpLocks/>
          </p:cNvCxnSpPr>
          <p:nvPr/>
        </p:nvCxnSpPr>
        <p:spPr>
          <a:xfrm>
            <a:off x="11124789" y="3157115"/>
            <a:ext cx="0" cy="938319"/>
          </a:xfrm>
          <a:prstGeom prst="line">
            <a:avLst/>
          </a:prstGeom>
          <a:ln w="28575">
            <a:solidFill>
              <a:schemeClr val="tx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ole tekstowe 37">
            <a:extLst>
              <a:ext uri="{FF2B5EF4-FFF2-40B4-BE49-F238E27FC236}">
                <a16:creationId xmlns:a16="http://schemas.microsoft.com/office/drawing/2014/main" id="{7AA0E78C-AA14-4103-91D6-69F5A074C220}"/>
              </a:ext>
            </a:extLst>
          </p:cNvPr>
          <p:cNvSpPr txBox="1"/>
          <p:nvPr/>
        </p:nvSpPr>
        <p:spPr>
          <a:xfrm>
            <a:off x="10529175" y="4518405"/>
            <a:ext cx="1193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000" dirty="0">
                <a:latin typeface="Convection Condensed" panose="020B0604040501040203" pitchFamily="34" charset="0"/>
              </a:rPr>
              <a:t>24.1</a:t>
            </a:r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2249AA87-800F-4CE7-AF94-FA1C3C2903FD}"/>
              </a:ext>
            </a:extLst>
          </p:cNvPr>
          <p:cNvSpPr txBox="1"/>
          <p:nvPr/>
        </p:nvSpPr>
        <p:spPr>
          <a:xfrm>
            <a:off x="9745060" y="3474746"/>
            <a:ext cx="1383457" cy="64633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pl-PL" dirty="0">
                <a:latin typeface="Convection Condensed" panose="020B0604040501040203" pitchFamily="34" charset="0"/>
              </a:rPr>
              <a:t>Business Model</a:t>
            </a:r>
          </a:p>
        </p:txBody>
      </p:sp>
    </p:spTree>
    <p:extLst>
      <p:ext uri="{BB962C8B-B14F-4D97-AF65-F5344CB8AC3E}">
        <p14:creationId xmlns:p14="http://schemas.microsoft.com/office/powerpoint/2010/main" val="98426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2" grpId="0" animBg="1"/>
      <p:bldP spid="21" grpId="0" animBg="1"/>
      <p:bldP spid="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1E805D3A-544C-4491-AAA0-F0AD8D170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Opracowane w tym </a:t>
            </a:r>
            <a:r>
              <a:rPr lang="pl-PL" dirty="0" err="1"/>
              <a:t>sprintcie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DFD2B72-0509-479A-91E7-DA94673D7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pl-PL" dirty="0"/>
              <a:t>Model biznesowy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Reprezentacja wizualna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Prezentacja </a:t>
            </a:r>
            <a:r>
              <a:rPr lang="pl-PL" dirty="0" err="1"/>
              <a:t>klinecka</a:t>
            </a:r>
            <a:r>
              <a:rPr lang="pl-PL" dirty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Prezentacja inwestorska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Rozpoznanie rynku</a:t>
            </a:r>
          </a:p>
          <a:p>
            <a:pPr marL="457200" indent="-457200">
              <a:buFont typeface="+mj-lt"/>
              <a:buAutoNum type="arabicPeriod"/>
            </a:pPr>
            <a:r>
              <a:rPr lang="pl-PL" dirty="0"/>
              <a:t>Podsumowanie wyników zespołu</a:t>
            </a:r>
          </a:p>
          <a:p>
            <a:pPr marL="457200" indent="-457200">
              <a:buFont typeface="+mj-lt"/>
              <a:buAutoNum type="arabicPeriod"/>
            </a:pPr>
            <a:endParaRPr lang="pl-PL" dirty="0"/>
          </a:p>
          <a:p>
            <a:pPr marL="457200" indent="-457200">
              <a:buFont typeface="+mj-lt"/>
              <a:buAutoNum type="arabicPeriod"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1403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upa 56">
            <a:extLst>
              <a:ext uri="{FF2B5EF4-FFF2-40B4-BE49-F238E27FC236}">
                <a16:creationId xmlns:a16="http://schemas.microsoft.com/office/drawing/2014/main" id="{AFFECE5E-3E6B-4AD3-88BF-3929CDDD33FE}"/>
              </a:ext>
            </a:extLst>
          </p:cNvPr>
          <p:cNvGrpSpPr/>
          <p:nvPr/>
        </p:nvGrpSpPr>
        <p:grpSpPr>
          <a:xfrm>
            <a:off x="677430" y="1787236"/>
            <a:ext cx="10794131" cy="3283528"/>
            <a:chOff x="677430" y="1787236"/>
            <a:chExt cx="10794131" cy="3283528"/>
          </a:xfrm>
        </p:grpSpPr>
        <p:grpSp>
          <p:nvGrpSpPr>
            <p:cNvPr id="54" name="Grupa 53">
              <a:extLst>
                <a:ext uri="{FF2B5EF4-FFF2-40B4-BE49-F238E27FC236}">
                  <a16:creationId xmlns:a16="http://schemas.microsoft.com/office/drawing/2014/main" id="{B02860A3-1668-486C-809A-29C97D29E7ED}"/>
                </a:ext>
              </a:extLst>
            </p:cNvPr>
            <p:cNvGrpSpPr/>
            <p:nvPr/>
          </p:nvGrpSpPr>
          <p:grpSpPr>
            <a:xfrm>
              <a:off x="677430" y="1787236"/>
              <a:ext cx="10794131" cy="3283528"/>
              <a:chOff x="677430" y="1787236"/>
              <a:chExt cx="10794131" cy="3283528"/>
            </a:xfrm>
          </p:grpSpPr>
          <p:sp>
            <p:nvSpPr>
              <p:cNvPr id="48" name="Prostokąt 47">
                <a:extLst>
                  <a:ext uri="{FF2B5EF4-FFF2-40B4-BE49-F238E27FC236}">
                    <a16:creationId xmlns:a16="http://schemas.microsoft.com/office/drawing/2014/main" id="{F18A6C01-DE00-4510-BD47-91344546D14F}"/>
                  </a:ext>
                </a:extLst>
              </p:cNvPr>
              <p:cNvSpPr/>
              <p:nvPr/>
            </p:nvSpPr>
            <p:spPr>
              <a:xfrm>
                <a:off x="5410197" y="2507673"/>
                <a:ext cx="4003964" cy="174220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l-PL"/>
              </a:p>
            </p:txBody>
          </p:sp>
          <p:sp>
            <p:nvSpPr>
              <p:cNvPr id="2" name="Prostokąt: zaokrąglone rogi 1">
                <a:extLst>
                  <a:ext uri="{FF2B5EF4-FFF2-40B4-BE49-F238E27FC236}">
                    <a16:creationId xmlns:a16="http://schemas.microsoft.com/office/drawing/2014/main" id="{2B48EB20-B8C1-423E-8FAB-05A3A8D48C99}"/>
                  </a:ext>
                </a:extLst>
              </p:cNvPr>
              <p:cNvSpPr/>
              <p:nvPr/>
            </p:nvSpPr>
            <p:spPr>
              <a:xfrm>
                <a:off x="1454724" y="1787236"/>
                <a:ext cx="1925783" cy="1052946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/>
                  <a:t>DHT22</a:t>
                </a:r>
                <a:br>
                  <a:rPr lang="pl-PL" dirty="0"/>
                </a:br>
                <a:r>
                  <a:rPr lang="pl-PL" dirty="0"/>
                  <a:t>Temperatura + wilgotność</a:t>
                </a:r>
              </a:p>
            </p:txBody>
          </p:sp>
          <p:sp>
            <p:nvSpPr>
              <p:cNvPr id="3" name="Prostokąt: zaokrąglone rogi 2">
                <a:extLst>
                  <a:ext uri="{FF2B5EF4-FFF2-40B4-BE49-F238E27FC236}">
                    <a16:creationId xmlns:a16="http://schemas.microsoft.com/office/drawing/2014/main" id="{6772113C-A8A4-47D5-BFCD-BFDFE0C4B12F}"/>
                  </a:ext>
                </a:extLst>
              </p:cNvPr>
              <p:cNvSpPr/>
              <p:nvPr/>
            </p:nvSpPr>
            <p:spPr>
              <a:xfrm>
                <a:off x="4419595" y="2902527"/>
                <a:ext cx="1482442" cy="1052946"/>
              </a:xfrm>
              <a:prstGeom prst="round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/>
                  <a:t>ESP8266</a:t>
                </a:r>
              </a:p>
            </p:txBody>
          </p:sp>
          <p:sp>
            <p:nvSpPr>
              <p:cNvPr id="4" name="Prostokąt: zaokrąglone rogi 3">
                <a:extLst>
                  <a:ext uri="{FF2B5EF4-FFF2-40B4-BE49-F238E27FC236}">
                    <a16:creationId xmlns:a16="http://schemas.microsoft.com/office/drawing/2014/main" id="{9D6F1015-F351-40FD-A4D3-2B18D8CCF082}"/>
                  </a:ext>
                </a:extLst>
              </p:cNvPr>
              <p:cNvSpPr/>
              <p:nvPr/>
            </p:nvSpPr>
            <p:spPr>
              <a:xfrm>
                <a:off x="1454724" y="4017818"/>
                <a:ext cx="1925783" cy="1052946"/>
              </a:xfrm>
              <a:prstGeom prst="round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/>
                  <a:t>CCS811</a:t>
                </a:r>
                <a:br>
                  <a:rPr lang="pl-PL" dirty="0"/>
                </a:br>
                <a:r>
                  <a:rPr lang="pl-PL" dirty="0"/>
                  <a:t>Zanieczyszczenie</a:t>
                </a:r>
              </a:p>
            </p:txBody>
          </p:sp>
          <p:sp>
            <p:nvSpPr>
              <p:cNvPr id="5" name="Prostokąt: zaokrąglone rogi 4">
                <a:extLst>
                  <a:ext uri="{FF2B5EF4-FFF2-40B4-BE49-F238E27FC236}">
                    <a16:creationId xmlns:a16="http://schemas.microsoft.com/office/drawing/2014/main" id="{47B46D19-85BE-4220-8EAE-897274FF6640}"/>
                  </a:ext>
                </a:extLst>
              </p:cNvPr>
              <p:cNvSpPr/>
              <p:nvPr/>
            </p:nvSpPr>
            <p:spPr>
              <a:xfrm>
                <a:off x="6691743" y="2902527"/>
                <a:ext cx="1814947" cy="1052946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 err="1"/>
                  <a:t>Raspberry</a:t>
                </a:r>
                <a:r>
                  <a:rPr lang="pl-PL" b="1" dirty="0"/>
                  <a:t> Pi</a:t>
                </a:r>
                <a:br>
                  <a:rPr lang="pl-PL" dirty="0"/>
                </a:br>
                <a:r>
                  <a:rPr lang="pl-PL" dirty="0"/>
                  <a:t>Win 10 </a:t>
                </a:r>
                <a:r>
                  <a:rPr lang="pl-PL" dirty="0" err="1"/>
                  <a:t>IoT</a:t>
                </a:r>
                <a:endParaRPr lang="pl-PL" dirty="0"/>
              </a:p>
            </p:txBody>
          </p:sp>
          <p:sp>
            <p:nvSpPr>
              <p:cNvPr id="7" name="Prostokąt: zaokrąglone rogi 6">
                <a:extLst>
                  <a:ext uri="{FF2B5EF4-FFF2-40B4-BE49-F238E27FC236}">
                    <a16:creationId xmlns:a16="http://schemas.microsoft.com/office/drawing/2014/main" id="{B9A12090-4DF9-4F4C-8D69-6A3B6F77328A}"/>
                  </a:ext>
                </a:extLst>
              </p:cNvPr>
              <p:cNvSpPr/>
              <p:nvPr/>
            </p:nvSpPr>
            <p:spPr>
              <a:xfrm>
                <a:off x="9545779" y="2272145"/>
                <a:ext cx="1925782" cy="217516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 anchorCtr="0"/>
              <a:lstStyle/>
              <a:p>
                <a:pPr algn="ctr"/>
                <a:r>
                  <a:rPr lang="pl-PL" b="1" dirty="0"/>
                  <a:t>Wizualizacja</a:t>
                </a:r>
              </a:p>
            </p:txBody>
          </p:sp>
          <p:sp>
            <p:nvSpPr>
              <p:cNvPr id="6" name="Prostokąt: zaokrąglone rogi 5">
                <a:extLst>
                  <a:ext uri="{FF2B5EF4-FFF2-40B4-BE49-F238E27FC236}">
                    <a16:creationId xmlns:a16="http://schemas.microsoft.com/office/drawing/2014/main" id="{299D5F83-758A-40F9-B6AD-7C17275E056B}"/>
                  </a:ext>
                </a:extLst>
              </p:cNvPr>
              <p:cNvSpPr/>
              <p:nvPr/>
            </p:nvSpPr>
            <p:spPr>
              <a:xfrm>
                <a:off x="9005452" y="2902527"/>
                <a:ext cx="1814947" cy="1052946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l-PL" b="1" dirty="0" err="1"/>
                  <a:t>Firebase</a:t>
                </a:r>
                <a:endParaRPr lang="pl-PL" b="1" dirty="0"/>
              </a:p>
            </p:txBody>
          </p:sp>
          <p:cxnSp>
            <p:nvCxnSpPr>
              <p:cNvPr id="24" name="Łącznik prosty 23">
                <a:extLst>
                  <a:ext uri="{FF2B5EF4-FFF2-40B4-BE49-F238E27FC236}">
                    <a16:creationId xmlns:a16="http://schemas.microsoft.com/office/drawing/2014/main" id="{DBD1B5E3-C907-40FC-9E5A-32F7053E0F8E}"/>
                  </a:ext>
                </a:extLst>
              </p:cNvPr>
              <p:cNvCxnSpPr>
                <a:cxnSpLocks/>
                <a:stCxn id="3" idx="3"/>
                <a:endCxn id="5" idx="1"/>
              </p:cNvCxnSpPr>
              <p:nvPr/>
            </p:nvCxnSpPr>
            <p:spPr>
              <a:xfrm>
                <a:off x="5902037" y="3429000"/>
                <a:ext cx="789706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Łącznik prosty 27">
                <a:extLst>
                  <a:ext uri="{FF2B5EF4-FFF2-40B4-BE49-F238E27FC236}">
                    <a16:creationId xmlns:a16="http://schemas.microsoft.com/office/drawing/2014/main" id="{873AFFF5-15CC-4D0C-BAE1-F830346EFC1A}"/>
                  </a:ext>
                </a:extLst>
              </p:cNvPr>
              <p:cNvCxnSpPr>
                <a:cxnSpLocks/>
                <a:stCxn id="5" idx="3"/>
                <a:endCxn id="6" idx="1"/>
              </p:cNvCxnSpPr>
              <p:nvPr/>
            </p:nvCxnSpPr>
            <p:spPr>
              <a:xfrm>
                <a:off x="8506690" y="3429000"/>
                <a:ext cx="49876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Łącznik: łamany 37">
                <a:extLst>
                  <a:ext uri="{FF2B5EF4-FFF2-40B4-BE49-F238E27FC236}">
                    <a16:creationId xmlns:a16="http://schemas.microsoft.com/office/drawing/2014/main" id="{B7BF65D5-E7B4-4A8C-9CED-1E7A16DAE0E5}"/>
                  </a:ext>
                </a:extLst>
              </p:cNvPr>
              <p:cNvCxnSpPr>
                <a:cxnSpLocks/>
                <a:stCxn id="4" idx="3"/>
                <a:endCxn id="3" idx="2"/>
              </p:cNvCxnSpPr>
              <p:nvPr/>
            </p:nvCxnSpPr>
            <p:spPr>
              <a:xfrm flipV="1">
                <a:off x="3380507" y="3955473"/>
                <a:ext cx="1780309" cy="588818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Łącznik: łamany 40">
                <a:extLst>
                  <a:ext uri="{FF2B5EF4-FFF2-40B4-BE49-F238E27FC236}">
                    <a16:creationId xmlns:a16="http://schemas.microsoft.com/office/drawing/2014/main" id="{523C0BC7-DEF5-4EB5-BDEF-52B5DFE53993}"/>
                  </a:ext>
                </a:extLst>
              </p:cNvPr>
              <p:cNvCxnSpPr>
                <a:cxnSpLocks/>
                <a:stCxn id="2" idx="3"/>
                <a:endCxn id="3" idx="0"/>
              </p:cNvCxnSpPr>
              <p:nvPr/>
            </p:nvCxnSpPr>
            <p:spPr>
              <a:xfrm>
                <a:off x="3380507" y="2313709"/>
                <a:ext cx="1780309" cy="588818"/>
              </a:xfrm>
              <a:prstGeom prst="bentConnector2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pole tekstowe 45">
                <a:extLst>
                  <a:ext uri="{FF2B5EF4-FFF2-40B4-BE49-F238E27FC236}">
                    <a16:creationId xmlns:a16="http://schemas.microsoft.com/office/drawing/2014/main" id="{8A3068FE-E3FE-4BD7-AC73-CE9D48889597}"/>
                  </a:ext>
                </a:extLst>
              </p:cNvPr>
              <p:cNvSpPr txBox="1"/>
              <p:nvPr/>
            </p:nvSpPr>
            <p:spPr>
              <a:xfrm>
                <a:off x="5902037" y="3051464"/>
                <a:ext cx="789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/>
                  <a:t>WLAN</a:t>
                </a:r>
              </a:p>
            </p:txBody>
          </p:sp>
          <p:sp>
            <p:nvSpPr>
              <p:cNvPr id="47" name="pole tekstowe 46">
                <a:extLst>
                  <a:ext uri="{FF2B5EF4-FFF2-40B4-BE49-F238E27FC236}">
                    <a16:creationId xmlns:a16="http://schemas.microsoft.com/office/drawing/2014/main" id="{EE011125-AD5F-4CE7-9CDD-E201F9300627}"/>
                  </a:ext>
                </a:extLst>
              </p:cNvPr>
              <p:cNvSpPr txBox="1"/>
              <p:nvPr/>
            </p:nvSpPr>
            <p:spPr>
              <a:xfrm>
                <a:off x="7079675" y="2129043"/>
                <a:ext cx="789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/>
                  <a:t>MQTT</a:t>
                </a:r>
              </a:p>
            </p:txBody>
          </p:sp>
          <p:sp>
            <p:nvSpPr>
              <p:cNvPr id="49" name="pole tekstowe 48">
                <a:extLst>
                  <a:ext uri="{FF2B5EF4-FFF2-40B4-BE49-F238E27FC236}">
                    <a16:creationId xmlns:a16="http://schemas.microsoft.com/office/drawing/2014/main" id="{765945EE-C8DC-49C1-A926-35F717BAD5B2}"/>
                  </a:ext>
                </a:extLst>
              </p:cNvPr>
              <p:cNvSpPr txBox="1"/>
              <p:nvPr/>
            </p:nvSpPr>
            <p:spPr>
              <a:xfrm>
                <a:off x="3752849" y="1944377"/>
                <a:ext cx="1181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 err="1"/>
                  <a:t>OneWire</a:t>
                </a:r>
                <a:endParaRPr lang="pl-PL" dirty="0"/>
              </a:p>
            </p:txBody>
          </p:sp>
          <p:sp>
            <p:nvSpPr>
              <p:cNvPr id="50" name="pole tekstowe 49">
                <a:extLst>
                  <a:ext uri="{FF2B5EF4-FFF2-40B4-BE49-F238E27FC236}">
                    <a16:creationId xmlns:a16="http://schemas.microsoft.com/office/drawing/2014/main" id="{44B34F65-3432-4367-B4ED-3115C69C849A}"/>
                  </a:ext>
                </a:extLst>
              </p:cNvPr>
              <p:cNvSpPr txBox="1"/>
              <p:nvPr/>
            </p:nvSpPr>
            <p:spPr>
              <a:xfrm>
                <a:off x="3680113" y="4565074"/>
                <a:ext cx="11810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/>
                  <a:t>I2C</a:t>
                </a:r>
              </a:p>
            </p:txBody>
          </p:sp>
          <p:sp>
            <p:nvSpPr>
              <p:cNvPr id="51" name="pole tekstowe 50">
                <a:extLst>
                  <a:ext uri="{FF2B5EF4-FFF2-40B4-BE49-F238E27FC236}">
                    <a16:creationId xmlns:a16="http://schemas.microsoft.com/office/drawing/2014/main" id="{35201339-F6CC-471B-8464-C1807A6AE2F5}"/>
                  </a:ext>
                </a:extLst>
              </p:cNvPr>
              <p:cNvSpPr txBox="1"/>
              <p:nvPr/>
            </p:nvSpPr>
            <p:spPr>
              <a:xfrm>
                <a:off x="677430" y="3019851"/>
                <a:ext cx="17231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sz="1600" dirty="0"/>
                  <a:t>Kompensacja temperaturowa i wilgotnościowa</a:t>
                </a:r>
              </a:p>
            </p:txBody>
          </p:sp>
          <p:sp>
            <p:nvSpPr>
              <p:cNvPr id="53" name="pole tekstowe 52">
                <a:extLst>
                  <a:ext uri="{FF2B5EF4-FFF2-40B4-BE49-F238E27FC236}">
                    <a16:creationId xmlns:a16="http://schemas.microsoft.com/office/drawing/2014/main" id="{B640FB99-416C-44BB-B993-3A1B4D41C07E}"/>
                  </a:ext>
                </a:extLst>
              </p:cNvPr>
              <p:cNvSpPr txBox="1"/>
              <p:nvPr/>
            </p:nvSpPr>
            <p:spPr>
              <a:xfrm>
                <a:off x="8368145" y="3068641"/>
                <a:ext cx="7897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l-PL" dirty="0"/>
                  <a:t>IP</a:t>
                </a:r>
              </a:p>
            </p:txBody>
          </p:sp>
        </p:grpSp>
        <p:cxnSp>
          <p:nvCxnSpPr>
            <p:cNvPr id="56" name="Łącznik prosty 55">
              <a:extLst>
                <a:ext uri="{FF2B5EF4-FFF2-40B4-BE49-F238E27FC236}">
                  <a16:creationId xmlns:a16="http://schemas.microsoft.com/office/drawing/2014/main" id="{302ECFE5-CDAF-4DEE-88AB-5E3F0C4FC772}"/>
                </a:ext>
              </a:extLst>
            </p:cNvPr>
            <p:cNvCxnSpPr>
              <a:stCxn id="2" idx="2"/>
              <a:endCxn id="4" idx="0"/>
            </p:cNvCxnSpPr>
            <p:nvPr/>
          </p:nvCxnSpPr>
          <p:spPr>
            <a:xfrm>
              <a:off x="2417616" y="2840182"/>
              <a:ext cx="0" cy="11776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1919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FDC319A1-EEA8-480D-89FE-29E2F203204A}"/>
              </a:ext>
            </a:extLst>
          </p:cNvPr>
          <p:cNvCxnSpPr/>
          <p:nvPr/>
        </p:nvCxnSpPr>
        <p:spPr>
          <a:xfrm>
            <a:off x="5943600" y="3087556"/>
            <a:ext cx="3568700" cy="189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mage result for Firebase logo">
            <a:extLst>
              <a:ext uri="{FF2B5EF4-FFF2-40B4-BE49-F238E27FC236}">
                <a16:creationId xmlns:a16="http://schemas.microsoft.com/office/drawing/2014/main" id="{72A5D7E5-E980-41B7-8714-3AC9A1245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209" y="4728894"/>
            <a:ext cx="3583709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A6BF2238-2C6F-4F4E-81D9-CFB6B7B78D7C}"/>
              </a:ext>
            </a:extLst>
          </p:cNvPr>
          <p:cNvCxnSpPr>
            <a:cxnSpLocks/>
          </p:cNvCxnSpPr>
          <p:nvPr/>
        </p:nvCxnSpPr>
        <p:spPr>
          <a:xfrm>
            <a:off x="1638300" y="936227"/>
            <a:ext cx="0" cy="192127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36C23C05-6F03-4845-9F03-D57B0ADAFE6A}"/>
              </a:ext>
            </a:extLst>
          </p:cNvPr>
          <p:cNvCxnSpPr>
            <a:cxnSpLocks/>
          </p:cNvCxnSpPr>
          <p:nvPr/>
        </p:nvCxnSpPr>
        <p:spPr>
          <a:xfrm>
            <a:off x="1638300" y="2870200"/>
            <a:ext cx="0" cy="21209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1F6E23F7-91E1-4259-962D-592359A3FD7B}"/>
              </a:ext>
            </a:extLst>
          </p:cNvPr>
          <p:cNvCxnSpPr>
            <a:cxnSpLocks/>
          </p:cNvCxnSpPr>
          <p:nvPr/>
        </p:nvCxnSpPr>
        <p:spPr>
          <a:xfrm>
            <a:off x="1638300" y="3087556"/>
            <a:ext cx="4204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>
            <a:extLst>
              <a:ext uri="{FF2B5EF4-FFF2-40B4-BE49-F238E27FC236}">
                <a16:creationId xmlns:a16="http://schemas.microsoft.com/office/drawing/2014/main" id="{9DCE7BDB-D84F-4386-AE12-867BEBBC1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209" y="245267"/>
            <a:ext cx="3960553" cy="2544762"/>
          </a:xfrm>
          <a:prstGeom prst="rect">
            <a:avLst/>
          </a:prstGeom>
        </p:spPr>
      </p:pic>
      <p:pic>
        <p:nvPicPr>
          <p:cNvPr id="1026" name="Picture 2" descr="Wemos D1 mini V2">
            <a:extLst>
              <a:ext uri="{FF2B5EF4-FFF2-40B4-BE49-F238E27FC236}">
                <a16:creationId xmlns:a16="http://schemas.microsoft.com/office/drawing/2014/main" id="{72028C6A-4965-4241-A14E-EA1A7062E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6" t="15305" r="17416" b="15305"/>
          <a:stretch/>
        </p:blipFill>
        <p:spPr bwMode="auto">
          <a:xfrm>
            <a:off x="421480" y="2214692"/>
            <a:ext cx="2656682" cy="159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cs 811">
            <a:extLst>
              <a:ext uri="{FF2B5EF4-FFF2-40B4-BE49-F238E27FC236}">
                <a16:creationId xmlns:a16="http://schemas.microsoft.com/office/drawing/2014/main" id="{A88A3224-E3CB-4636-82DA-866E298AE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4" b="11634"/>
          <a:stretch/>
        </p:blipFill>
        <p:spPr bwMode="auto">
          <a:xfrm>
            <a:off x="891778" y="350703"/>
            <a:ext cx="1493044" cy="114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5071463C-57B2-43D9-BCE7-C1BD0B2C85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419" b="12419"/>
          <a:stretch/>
        </p:blipFill>
        <p:spPr>
          <a:xfrm>
            <a:off x="421480" y="4610100"/>
            <a:ext cx="1797048" cy="1350694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A0A93494-5A80-4E89-A141-F63EC3FFB8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236" t="11541" r="32236" b="11541"/>
          <a:stretch/>
        </p:blipFill>
        <p:spPr>
          <a:xfrm>
            <a:off x="5189933" y="2214691"/>
            <a:ext cx="1306587" cy="1591207"/>
          </a:xfrm>
          <a:prstGeom prst="rect">
            <a:avLst/>
          </a:prstGeo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1F934978-5E85-44FB-886C-5427E0294FE1}"/>
              </a:ext>
            </a:extLst>
          </p:cNvPr>
          <p:cNvCxnSpPr/>
          <p:nvPr/>
        </p:nvCxnSpPr>
        <p:spPr>
          <a:xfrm flipV="1">
            <a:off x="9962485" y="3010294"/>
            <a:ext cx="0" cy="1879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21904D09-042D-4695-A453-9297A675BB63}"/>
              </a:ext>
            </a:extLst>
          </p:cNvPr>
          <p:cNvSpPr txBox="1"/>
          <p:nvPr/>
        </p:nvSpPr>
        <p:spPr>
          <a:xfrm>
            <a:off x="3704244" y="2500868"/>
            <a:ext cx="192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WLAN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511D762F-5CE2-492F-A8C8-6AE17135B28C}"/>
              </a:ext>
            </a:extLst>
          </p:cNvPr>
          <p:cNvSpPr txBox="1"/>
          <p:nvPr/>
        </p:nvSpPr>
        <p:spPr>
          <a:xfrm>
            <a:off x="1828800" y="1790700"/>
            <a:ext cx="114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  <p:sp>
        <p:nvSpPr>
          <p:cNvPr id="4" name="Znak mnożenia 3">
            <a:extLst>
              <a:ext uri="{FF2B5EF4-FFF2-40B4-BE49-F238E27FC236}">
                <a16:creationId xmlns:a16="http://schemas.microsoft.com/office/drawing/2014/main" id="{A51FFAD3-5698-4F84-9332-7B88CF4A2509}"/>
              </a:ext>
            </a:extLst>
          </p:cNvPr>
          <p:cNvSpPr/>
          <p:nvPr/>
        </p:nvSpPr>
        <p:spPr>
          <a:xfrm>
            <a:off x="4417458" y="1582941"/>
            <a:ext cx="2859622" cy="3009230"/>
          </a:xfrm>
          <a:prstGeom prst="mathMultiply">
            <a:avLst>
              <a:gd name="adj1" fmla="val 9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Znak mnożenia 20">
            <a:extLst>
              <a:ext uri="{FF2B5EF4-FFF2-40B4-BE49-F238E27FC236}">
                <a16:creationId xmlns:a16="http://schemas.microsoft.com/office/drawing/2014/main" id="{0B3F6C2A-6135-485C-8EEA-CC7C6567FBE2}"/>
              </a:ext>
            </a:extLst>
          </p:cNvPr>
          <p:cNvSpPr/>
          <p:nvPr/>
        </p:nvSpPr>
        <p:spPr>
          <a:xfrm>
            <a:off x="8563674" y="1064"/>
            <a:ext cx="2859622" cy="3009230"/>
          </a:xfrm>
          <a:prstGeom prst="mathMultiply">
            <a:avLst>
              <a:gd name="adj1" fmla="val 9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9171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>
            <a:extLst>
              <a:ext uri="{FF2B5EF4-FFF2-40B4-BE49-F238E27FC236}">
                <a16:creationId xmlns:a16="http://schemas.microsoft.com/office/drawing/2014/main" id="{90989097-DFA6-4462-B7B4-155B44BA4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3" y="659217"/>
            <a:ext cx="4649973" cy="34874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9D47398D-6271-4CFF-874C-5E9C349005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29407">
            <a:off x="6021572" y="1480011"/>
            <a:ext cx="5197303" cy="389797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pole tekstowe 7">
            <a:extLst>
              <a:ext uri="{FF2B5EF4-FFF2-40B4-BE49-F238E27FC236}">
                <a16:creationId xmlns:a16="http://schemas.microsoft.com/office/drawing/2014/main" id="{10541F6E-11DA-4BC2-B1F5-3007FAF4F4DB}"/>
              </a:ext>
            </a:extLst>
          </p:cNvPr>
          <p:cNvSpPr txBox="1"/>
          <p:nvPr/>
        </p:nvSpPr>
        <p:spPr>
          <a:xfrm>
            <a:off x="346364" y="5624949"/>
            <a:ext cx="5929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SUBCOMPONENT INTEGRATION ISSUE</a:t>
            </a:r>
          </a:p>
        </p:txBody>
      </p:sp>
    </p:spTree>
    <p:extLst>
      <p:ext uri="{BB962C8B-B14F-4D97-AF65-F5344CB8AC3E}">
        <p14:creationId xmlns:p14="http://schemas.microsoft.com/office/powerpoint/2010/main" val="193549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>
            <a:extLst>
              <a:ext uri="{FF2B5EF4-FFF2-40B4-BE49-F238E27FC236}">
                <a16:creationId xmlns:a16="http://schemas.microsoft.com/office/drawing/2014/main" id="{CD304680-1487-4C31-85FB-43DF1AECF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59" y="1041992"/>
            <a:ext cx="11431482" cy="4774016"/>
          </a:xfrm>
          <a:prstGeom prst="rect">
            <a:avLst/>
          </a:prstGeom>
        </p:spPr>
      </p:pic>
      <p:pic>
        <p:nvPicPr>
          <p:cNvPr id="3" name="Picture 6" descr="Image result for slack logo">
            <a:extLst>
              <a:ext uri="{FF2B5EF4-FFF2-40B4-BE49-F238E27FC236}">
                <a16:creationId xmlns:a16="http://schemas.microsoft.com/office/drawing/2014/main" id="{57409576-6EC8-496C-A6E0-8AF47E78C3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86" t="3580" r="23037" b="6543"/>
          <a:stretch/>
        </p:blipFill>
        <p:spPr bwMode="auto">
          <a:xfrm>
            <a:off x="9728330" y="4450907"/>
            <a:ext cx="2083411" cy="208915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>
            <a:extLst>
              <a:ext uri="{FF2B5EF4-FFF2-40B4-BE49-F238E27FC236}">
                <a16:creationId xmlns:a16="http://schemas.microsoft.com/office/drawing/2014/main" id="{DF0B71D3-A973-41A9-9DE9-E893BA6C287F}"/>
              </a:ext>
            </a:extLst>
          </p:cNvPr>
          <p:cNvSpPr txBox="1"/>
          <p:nvPr/>
        </p:nvSpPr>
        <p:spPr>
          <a:xfrm>
            <a:off x="762001" y="180104"/>
            <a:ext cx="108481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/>
              <a:t>NON-EXACT REQUIREMENTS SPECIFICATION RESULTING IN CUSTOMER DISSATISSFACTION</a:t>
            </a:r>
          </a:p>
        </p:txBody>
      </p:sp>
    </p:spTree>
    <p:extLst>
      <p:ext uri="{BB962C8B-B14F-4D97-AF65-F5344CB8AC3E}">
        <p14:creationId xmlns:p14="http://schemas.microsoft.com/office/powerpoint/2010/main" val="3593588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42DE3C1A-0169-4188-95C9-24856C2FAB79}"/>
              </a:ext>
            </a:extLst>
          </p:cNvPr>
          <p:cNvSpPr txBox="1"/>
          <p:nvPr/>
        </p:nvSpPr>
        <p:spPr>
          <a:xfrm>
            <a:off x="464127" y="799885"/>
            <a:ext cx="112637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/>
              <a:t>LIMITED RESOURCES PROBLEM:</a:t>
            </a:r>
          </a:p>
          <a:p>
            <a:pPr algn="ctr"/>
            <a:endParaRPr lang="pl-PL" sz="2800" dirty="0"/>
          </a:p>
          <a:p>
            <a:pPr algn="ctr"/>
            <a:r>
              <a:rPr lang="pl-PL" sz="2800" b="1" dirty="0"/>
              <a:t>MUST HAVE – SHOULD HAVE – NICE TO HAVE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B1F9EC81-3B87-44FD-A2CF-2CE20DF97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2661805"/>
            <a:ext cx="754380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33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Łącznik prosty 13">
            <a:extLst>
              <a:ext uri="{FF2B5EF4-FFF2-40B4-BE49-F238E27FC236}">
                <a16:creationId xmlns:a16="http://schemas.microsoft.com/office/drawing/2014/main" id="{FDC319A1-EEA8-480D-89FE-29E2F203204A}"/>
              </a:ext>
            </a:extLst>
          </p:cNvPr>
          <p:cNvCxnSpPr/>
          <p:nvPr/>
        </p:nvCxnSpPr>
        <p:spPr>
          <a:xfrm>
            <a:off x="5943600" y="3087556"/>
            <a:ext cx="3568700" cy="18908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Image result for Firebase logo">
            <a:extLst>
              <a:ext uri="{FF2B5EF4-FFF2-40B4-BE49-F238E27FC236}">
                <a16:creationId xmlns:a16="http://schemas.microsoft.com/office/drawing/2014/main" id="{72A5D7E5-E980-41B7-8714-3AC9A1245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209" y="4728894"/>
            <a:ext cx="3583709" cy="12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A6BF2238-2C6F-4F4E-81D9-CFB6B7B78D7C}"/>
              </a:ext>
            </a:extLst>
          </p:cNvPr>
          <p:cNvCxnSpPr>
            <a:cxnSpLocks/>
          </p:cNvCxnSpPr>
          <p:nvPr/>
        </p:nvCxnSpPr>
        <p:spPr>
          <a:xfrm>
            <a:off x="1638300" y="936227"/>
            <a:ext cx="0" cy="192127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36C23C05-6F03-4845-9F03-D57B0ADAFE6A}"/>
              </a:ext>
            </a:extLst>
          </p:cNvPr>
          <p:cNvCxnSpPr>
            <a:cxnSpLocks/>
          </p:cNvCxnSpPr>
          <p:nvPr/>
        </p:nvCxnSpPr>
        <p:spPr>
          <a:xfrm>
            <a:off x="1638300" y="2870200"/>
            <a:ext cx="0" cy="21209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1F6E23F7-91E1-4259-962D-592359A3FD7B}"/>
              </a:ext>
            </a:extLst>
          </p:cNvPr>
          <p:cNvCxnSpPr>
            <a:cxnSpLocks/>
          </p:cNvCxnSpPr>
          <p:nvPr/>
        </p:nvCxnSpPr>
        <p:spPr>
          <a:xfrm>
            <a:off x="1638300" y="3087556"/>
            <a:ext cx="420492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Obraz 9">
            <a:extLst>
              <a:ext uri="{FF2B5EF4-FFF2-40B4-BE49-F238E27FC236}">
                <a16:creationId xmlns:a16="http://schemas.microsoft.com/office/drawing/2014/main" id="{9DCE7BDB-D84F-4386-AE12-867BEBBC1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209" y="245267"/>
            <a:ext cx="3960553" cy="2544762"/>
          </a:xfrm>
          <a:prstGeom prst="rect">
            <a:avLst/>
          </a:prstGeom>
        </p:spPr>
      </p:pic>
      <p:pic>
        <p:nvPicPr>
          <p:cNvPr id="1026" name="Picture 2" descr="Wemos D1 mini V2">
            <a:extLst>
              <a:ext uri="{FF2B5EF4-FFF2-40B4-BE49-F238E27FC236}">
                <a16:creationId xmlns:a16="http://schemas.microsoft.com/office/drawing/2014/main" id="{72028C6A-4965-4241-A14E-EA1A7062E6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6" t="15305" r="17416" b="15305"/>
          <a:stretch/>
        </p:blipFill>
        <p:spPr bwMode="auto">
          <a:xfrm>
            <a:off x="421480" y="2214692"/>
            <a:ext cx="2656682" cy="159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cs 811">
            <a:extLst>
              <a:ext uri="{FF2B5EF4-FFF2-40B4-BE49-F238E27FC236}">
                <a16:creationId xmlns:a16="http://schemas.microsoft.com/office/drawing/2014/main" id="{A88A3224-E3CB-4636-82DA-866E298AE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34" b="11634"/>
          <a:stretch/>
        </p:blipFill>
        <p:spPr bwMode="auto">
          <a:xfrm>
            <a:off x="891778" y="350703"/>
            <a:ext cx="1493044" cy="114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Obraz 1">
            <a:extLst>
              <a:ext uri="{FF2B5EF4-FFF2-40B4-BE49-F238E27FC236}">
                <a16:creationId xmlns:a16="http://schemas.microsoft.com/office/drawing/2014/main" id="{5071463C-57B2-43D9-BCE7-C1BD0B2C856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419" b="12419"/>
          <a:stretch/>
        </p:blipFill>
        <p:spPr>
          <a:xfrm>
            <a:off x="421480" y="4610100"/>
            <a:ext cx="1797048" cy="1350694"/>
          </a:xfrm>
          <a:prstGeom prst="rect">
            <a:avLst/>
          </a:prstGeom>
        </p:spPr>
      </p:pic>
      <p:pic>
        <p:nvPicPr>
          <p:cNvPr id="3" name="Obraz 2">
            <a:extLst>
              <a:ext uri="{FF2B5EF4-FFF2-40B4-BE49-F238E27FC236}">
                <a16:creationId xmlns:a16="http://schemas.microsoft.com/office/drawing/2014/main" id="{A0A93494-5A80-4E89-A141-F63EC3FFB8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2236" t="11541" r="32236" b="11541"/>
          <a:stretch/>
        </p:blipFill>
        <p:spPr>
          <a:xfrm>
            <a:off x="5189933" y="2214691"/>
            <a:ext cx="1306587" cy="1591207"/>
          </a:xfrm>
          <a:prstGeom prst="rect">
            <a:avLst/>
          </a:prstGeom>
        </p:spPr>
      </p:pic>
      <p:cxnSp>
        <p:nvCxnSpPr>
          <p:cNvPr id="16" name="Łącznik prosty ze strzałką 15">
            <a:extLst>
              <a:ext uri="{FF2B5EF4-FFF2-40B4-BE49-F238E27FC236}">
                <a16:creationId xmlns:a16="http://schemas.microsoft.com/office/drawing/2014/main" id="{1F934978-5E85-44FB-886C-5427E0294FE1}"/>
              </a:ext>
            </a:extLst>
          </p:cNvPr>
          <p:cNvCxnSpPr/>
          <p:nvPr/>
        </p:nvCxnSpPr>
        <p:spPr>
          <a:xfrm flipV="1">
            <a:off x="9962485" y="3010294"/>
            <a:ext cx="0" cy="1879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21904D09-042D-4695-A453-9297A675BB63}"/>
              </a:ext>
            </a:extLst>
          </p:cNvPr>
          <p:cNvSpPr txBox="1"/>
          <p:nvPr/>
        </p:nvSpPr>
        <p:spPr>
          <a:xfrm>
            <a:off x="3704244" y="2500868"/>
            <a:ext cx="192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WLAN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511D762F-5CE2-492F-A8C8-6AE17135B28C}"/>
              </a:ext>
            </a:extLst>
          </p:cNvPr>
          <p:cNvSpPr txBox="1"/>
          <p:nvPr/>
        </p:nvSpPr>
        <p:spPr>
          <a:xfrm>
            <a:off x="1828800" y="1790700"/>
            <a:ext cx="1142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dirty="0"/>
          </a:p>
        </p:txBody>
      </p:sp>
      <p:sp>
        <p:nvSpPr>
          <p:cNvPr id="4" name="Znak mnożenia 3">
            <a:extLst>
              <a:ext uri="{FF2B5EF4-FFF2-40B4-BE49-F238E27FC236}">
                <a16:creationId xmlns:a16="http://schemas.microsoft.com/office/drawing/2014/main" id="{A51FFAD3-5698-4F84-9332-7B88CF4A2509}"/>
              </a:ext>
            </a:extLst>
          </p:cNvPr>
          <p:cNvSpPr/>
          <p:nvPr/>
        </p:nvSpPr>
        <p:spPr>
          <a:xfrm>
            <a:off x="4417458" y="1582941"/>
            <a:ext cx="2859622" cy="3009230"/>
          </a:xfrm>
          <a:prstGeom prst="mathMultiply">
            <a:avLst>
              <a:gd name="adj1" fmla="val 92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85CCA2B0-ED09-4B4B-BF83-4CC20AE81E4F}"/>
              </a:ext>
            </a:extLst>
          </p:cNvPr>
          <p:cNvSpPr txBox="1"/>
          <p:nvPr/>
        </p:nvSpPr>
        <p:spPr>
          <a:xfrm>
            <a:off x="8465127" y="2727228"/>
            <a:ext cx="3100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/>
              <a:t>PENDING</a:t>
            </a:r>
          </a:p>
        </p:txBody>
      </p:sp>
    </p:spTree>
    <p:extLst>
      <p:ext uri="{BB962C8B-B14F-4D97-AF65-F5344CB8AC3E}">
        <p14:creationId xmlns:p14="http://schemas.microsoft.com/office/powerpoint/2010/main" val="3240485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ole tekstowe 1">
            <a:extLst>
              <a:ext uri="{FF2B5EF4-FFF2-40B4-BE49-F238E27FC236}">
                <a16:creationId xmlns:a16="http://schemas.microsoft.com/office/drawing/2014/main" id="{09D9323C-39A1-4A7C-A29C-04BA315A95D3}"/>
              </a:ext>
            </a:extLst>
          </p:cNvPr>
          <p:cNvSpPr txBox="1"/>
          <p:nvPr/>
        </p:nvSpPr>
        <p:spPr>
          <a:xfrm>
            <a:off x="1620982" y="734291"/>
            <a:ext cx="7647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Next</a:t>
            </a:r>
            <a:r>
              <a:rPr lang="pl-PL" dirty="0"/>
              <a:t> sprint:  </a:t>
            </a:r>
            <a:r>
              <a:rPr lang="pl-PL" dirty="0" err="1"/>
              <a:t>Christmass</a:t>
            </a:r>
            <a:r>
              <a:rPr lang="pl-PL" dirty="0"/>
              <a:t> </a:t>
            </a:r>
            <a:r>
              <a:rPr lang="pl-PL" dirty="0" err="1"/>
              <a:t>break</a:t>
            </a:r>
            <a:r>
              <a:rPr lang="pl-PL" dirty="0"/>
              <a:t> – </a:t>
            </a:r>
            <a:r>
              <a:rPr lang="pl-PL" dirty="0" err="1"/>
              <a:t>full</a:t>
            </a:r>
            <a:r>
              <a:rPr lang="pl-PL" dirty="0"/>
              <a:t> </a:t>
            </a:r>
            <a:r>
              <a:rPr lang="pl-PL" dirty="0" err="1"/>
              <a:t>capacity</a:t>
            </a:r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7CA87F11-8F84-4F94-BDD6-3CA9028B47D4}"/>
              </a:ext>
            </a:extLst>
          </p:cNvPr>
          <p:cNvSpPr txBox="1"/>
          <p:nvPr/>
        </p:nvSpPr>
        <p:spPr>
          <a:xfrm>
            <a:off x="1620982" y="1413164"/>
            <a:ext cx="5527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err="1"/>
              <a:t>Final</a:t>
            </a:r>
            <a:r>
              <a:rPr lang="pl-PL" dirty="0"/>
              <a:t> sprint:  </a:t>
            </a:r>
          </a:p>
          <a:p>
            <a:pPr marL="285750" indent="-285750">
              <a:buFontTx/>
              <a:buChar char="-"/>
            </a:pPr>
            <a:r>
              <a:rPr lang="pl-PL" dirty="0" err="1"/>
              <a:t>Documentation</a:t>
            </a:r>
            <a:r>
              <a:rPr lang="pl-PL" dirty="0"/>
              <a:t> </a:t>
            </a:r>
            <a:r>
              <a:rPr lang="pl-PL" dirty="0" err="1"/>
              <a:t>completion</a:t>
            </a:r>
            <a:endParaRPr lang="pl-PL" dirty="0"/>
          </a:p>
          <a:p>
            <a:pPr marL="285750" indent="-285750">
              <a:buFontTx/>
              <a:buChar char="-"/>
            </a:pPr>
            <a:r>
              <a:rPr lang="pl-PL" dirty="0" err="1"/>
              <a:t>Visualization</a:t>
            </a:r>
            <a:r>
              <a:rPr lang="pl-PL" dirty="0"/>
              <a:t> </a:t>
            </a:r>
            <a:r>
              <a:rPr lang="pl-PL" dirty="0" err="1"/>
              <a:t>redesign</a:t>
            </a:r>
            <a:endParaRPr lang="pl-PL" dirty="0"/>
          </a:p>
          <a:p>
            <a:pPr marL="285750" indent="-285750">
              <a:buFontTx/>
              <a:buChar char="-"/>
            </a:pPr>
            <a:r>
              <a:rPr lang="pl-PL" dirty="0"/>
              <a:t>Data </a:t>
            </a:r>
            <a:r>
              <a:rPr lang="pl-PL" dirty="0" err="1"/>
              <a:t>presentation</a:t>
            </a:r>
            <a:r>
              <a:rPr lang="pl-PL" dirty="0"/>
              <a:t> for </a:t>
            </a:r>
            <a:r>
              <a:rPr lang="pl-PL" dirty="0" err="1"/>
              <a:t>prooving</a:t>
            </a:r>
            <a:r>
              <a:rPr lang="pl-PL" dirty="0"/>
              <a:t> </a:t>
            </a:r>
            <a:r>
              <a:rPr lang="pl-PL" dirty="0" err="1"/>
              <a:t>proper</a:t>
            </a:r>
            <a:r>
              <a:rPr lang="pl-PL" dirty="0"/>
              <a:t> </a:t>
            </a:r>
            <a:r>
              <a:rPr lang="pl-PL" dirty="0" err="1"/>
              <a:t>conclusions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88172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kcja">
  <a:themeElements>
    <a:clrScheme name="Retrospekcja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kcj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kcj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507</TotalTime>
  <Words>187</Words>
  <Application>Microsoft Office PowerPoint</Application>
  <PresentationFormat>Panoramiczny</PresentationFormat>
  <Paragraphs>74</Paragraphs>
  <Slides>21</Slides>
  <Notes>2</Notes>
  <HiddenSlides>0</HiddenSlides>
  <MMClips>0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Convection Condensed</vt:lpstr>
      <vt:lpstr>Verdana</vt:lpstr>
      <vt:lpstr>Retrospekcja</vt:lpstr>
      <vt:lpstr>Rozproszona sieć czujników zanieczyszczenia powietrza z uwzględnieniem wpływu wilgotności na uzyskane pomiary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AirLution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AirLution </vt:lpstr>
      <vt:lpstr>Prezentacja programu PowerPoint</vt:lpstr>
      <vt:lpstr>Opracowane w tym sprintcie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Rozproszona sieć czujników zanieczyszczenia powietrza</dc:title>
  <dc:creator>Marteen Mc Karteen</dc:creator>
  <cp:lastModifiedBy>Marteen Mc Karteen</cp:lastModifiedBy>
  <cp:revision>18</cp:revision>
  <dcterms:created xsi:type="dcterms:W3CDTF">2018-11-22T10:24:39Z</dcterms:created>
  <dcterms:modified xsi:type="dcterms:W3CDTF">2019-01-24T11:08:31Z</dcterms:modified>
</cp:coreProperties>
</file>